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56" r:id="rId4"/>
    <p:sldId id="260" r:id="rId5"/>
    <p:sldId id="259" r:id="rId6"/>
    <p:sldId id="257" r:id="rId7"/>
    <p:sldId id="261" r:id="rId8"/>
    <p:sldId id="262" r:id="rId9"/>
    <p:sldId id="263" r:id="rId10"/>
    <p:sldId id="264" r:id="rId11"/>
    <p:sldId id="265" r:id="rId12"/>
    <p:sldId id="266" r:id="rId13"/>
    <p:sldId id="267"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9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415525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82068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13444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135654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214469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142854-17CD-49E7-9F3A-337B15271DE1}" type="datetimeFigureOut">
              <a:rPr lang="pt-BR" smtClean="0"/>
              <a:t>28/03/2013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101106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142854-17CD-49E7-9F3A-337B15271DE1}" type="datetimeFigureOut">
              <a:rPr lang="pt-BR" smtClean="0"/>
              <a:t>28/03/2013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35320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142854-17CD-49E7-9F3A-337B15271DE1}" type="datetimeFigureOut">
              <a:rPr lang="pt-BR" smtClean="0"/>
              <a:t>28/03/2013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356843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142854-17CD-49E7-9F3A-337B15271DE1}" type="datetimeFigureOut">
              <a:rPr lang="pt-BR" smtClean="0"/>
              <a:t>28/03/2013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224227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142854-17CD-49E7-9F3A-337B15271DE1}" type="datetimeFigureOut">
              <a:rPr lang="pt-BR" smtClean="0"/>
              <a:t>28/03/2013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83023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142854-17CD-49E7-9F3A-337B15271DE1}" type="datetimeFigureOut">
              <a:rPr lang="pt-BR" smtClean="0"/>
              <a:t>28/03/2013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9232877-005C-40E0-A661-3B0DDF7B9687}" type="slidenum">
              <a:rPr lang="pt-BR" smtClean="0"/>
              <a:t>‹nº›</a:t>
            </a:fld>
            <a:endParaRPr lang="pt-BR"/>
          </a:p>
        </p:txBody>
      </p:sp>
    </p:spTree>
    <p:extLst>
      <p:ext uri="{BB962C8B-B14F-4D97-AF65-F5344CB8AC3E}">
        <p14:creationId xmlns:p14="http://schemas.microsoft.com/office/powerpoint/2010/main" val="259802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2854-17CD-49E7-9F3A-337B15271DE1}" type="datetimeFigureOut">
              <a:rPr lang="pt-BR" smtClean="0"/>
              <a:t>28/03/2013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32877-005C-40E0-A661-3B0DDF7B9687}" type="slidenum">
              <a:rPr lang="pt-BR" smtClean="0"/>
              <a:t>‹nº›</a:t>
            </a:fld>
            <a:endParaRPr lang="pt-BR"/>
          </a:p>
        </p:txBody>
      </p:sp>
    </p:spTree>
    <p:extLst>
      <p:ext uri="{BB962C8B-B14F-4D97-AF65-F5344CB8AC3E}">
        <p14:creationId xmlns:p14="http://schemas.microsoft.com/office/powerpoint/2010/main" val="13496418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l_fi"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5" cy="6336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aixaDeTexto 1"/>
          <p:cNvSpPr txBox="1"/>
          <p:nvPr/>
        </p:nvSpPr>
        <p:spPr>
          <a:xfrm>
            <a:off x="467544" y="389557"/>
            <a:ext cx="8280920" cy="6832640"/>
          </a:xfrm>
          <a:prstGeom prst="rect">
            <a:avLst/>
          </a:prstGeom>
          <a:noFill/>
        </p:spPr>
        <p:txBody>
          <a:bodyPr wrap="square" rtlCol="0">
            <a:spAutoFit/>
          </a:bodyPr>
          <a:lstStyle/>
          <a:p>
            <a:pPr algn="ctr"/>
            <a:r>
              <a:rPr lang="pt-BR" sz="3200" b="1" dirty="0" smtClean="0">
                <a:solidFill>
                  <a:srgbClr val="FFFF00"/>
                </a:solidFill>
                <a:latin typeface="Comic Sans MS" pitchFamily="66" charset="0"/>
              </a:rPr>
              <a:t>Gênesis - O livro das Origens</a:t>
            </a:r>
            <a:endParaRPr lang="pt-BR" sz="3200" b="1" dirty="0">
              <a:solidFill>
                <a:srgbClr val="FFFF00"/>
              </a:solidFill>
              <a:latin typeface="Comic Sans MS" pitchFamily="66" charset="0"/>
            </a:endParaRPr>
          </a:p>
          <a:p>
            <a:pPr algn="ctr"/>
            <a:endParaRPr lang="pt-BR" sz="3200" b="1" dirty="0">
              <a:solidFill>
                <a:srgbClr val="FFFF00"/>
              </a:solidFill>
              <a:latin typeface="Comic Sans MS" pitchFamily="66" charset="0"/>
            </a:endParaRPr>
          </a:p>
          <a:p>
            <a:pPr algn="ctr"/>
            <a:r>
              <a:rPr lang="pt-BR" sz="3200" b="1" dirty="0">
                <a:solidFill>
                  <a:srgbClr val="FFFF00"/>
                </a:solidFill>
                <a:latin typeface="Comic Sans MS" pitchFamily="66" charset="0"/>
              </a:rPr>
              <a:t>Estudo </a:t>
            </a:r>
            <a:r>
              <a:rPr lang="pt-BR" sz="3200" b="1" dirty="0" smtClean="0">
                <a:solidFill>
                  <a:srgbClr val="FFFF00"/>
                </a:solidFill>
                <a:latin typeface="Comic Sans MS" pitchFamily="66" charset="0"/>
              </a:rPr>
              <a:t>01 - Deus cria o Universo</a:t>
            </a:r>
            <a:endParaRPr lang="pt-BR" sz="3200" b="1" dirty="0">
              <a:solidFill>
                <a:srgbClr val="FFFF00"/>
              </a:solidFill>
              <a:latin typeface="Comic Sans MS" pitchFamily="66" charset="0"/>
            </a:endParaRPr>
          </a:p>
          <a:p>
            <a:pPr algn="ctr"/>
            <a:endParaRPr lang="pt-BR" sz="3200" b="1" dirty="0">
              <a:solidFill>
                <a:srgbClr val="FFFF00"/>
              </a:solidFill>
              <a:latin typeface="Comic Sans MS" pitchFamily="66" charset="0"/>
            </a:endParaRPr>
          </a:p>
          <a:p>
            <a:pPr algn="ctr"/>
            <a:r>
              <a:rPr lang="pt-BR" sz="3200" b="1" dirty="0" smtClean="0">
                <a:solidFill>
                  <a:srgbClr val="FFFF00"/>
                </a:solidFill>
                <a:latin typeface="Comic Sans MS" pitchFamily="66" charset="0"/>
              </a:rPr>
              <a:t>Texto bíblico - Gênesis  1.1-31</a:t>
            </a:r>
            <a:endParaRPr lang="pt-BR" sz="3200" b="1" dirty="0">
              <a:solidFill>
                <a:srgbClr val="FFFF00"/>
              </a:solidFill>
              <a:latin typeface="Comic Sans MS" pitchFamily="66" charset="0"/>
            </a:endParaRPr>
          </a:p>
          <a:p>
            <a:pPr algn="ctr"/>
            <a:endParaRPr lang="pt-BR" sz="3200" b="1" dirty="0">
              <a:solidFill>
                <a:srgbClr val="FFFF00"/>
              </a:solidFill>
              <a:latin typeface="Comic Sans MS" pitchFamily="66" charset="0"/>
            </a:endParaRPr>
          </a:p>
          <a:p>
            <a:pPr algn="ctr"/>
            <a:endParaRPr lang="pt-BR" sz="3200" b="1" dirty="0" smtClean="0">
              <a:solidFill>
                <a:srgbClr val="FFFF00"/>
              </a:solidFill>
              <a:latin typeface="Comic Sans MS" pitchFamily="66" charset="0"/>
            </a:endParaRPr>
          </a:p>
          <a:p>
            <a:pPr algn="ctr"/>
            <a:r>
              <a:rPr lang="pt-BR" sz="3200" b="1" dirty="0" smtClean="0">
                <a:solidFill>
                  <a:srgbClr val="FFFF00"/>
                </a:solidFill>
                <a:latin typeface="Comic Sans MS" pitchFamily="66" charset="0"/>
              </a:rPr>
              <a:t>Texto áureo - Gênesis 1.31</a:t>
            </a:r>
          </a:p>
          <a:p>
            <a:pPr algn="ctr"/>
            <a:endParaRPr lang="pt-BR" sz="3200" b="1" dirty="0">
              <a:solidFill>
                <a:srgbClr val="FFFF00"/>
              </a:solidFill>
              <a:latin typeface="Comic Sans MS" pitchFamily="66" charset="0"/>
            </a:endParaRPr>
          </a:p>
          <a:p>
            <a:pPr algn="ctr"/>
            <a:r>
              <a:rPr lang="pt-BR" sz="3200" b="1" i="1" dirty="0" smtClean="0">
                <a:latin typeface="Comic Sans MS" pitchFamily="66" charset="0"/>
              </a:rPr>
              <a:t>“E viu Deus tudo quanto fizera,</a:t>
            </a:r>
          </a:p>
          <a:p>
            <a:pPr algn="ctr"/>
            <a:r>
              <a:rPr lang="pt-BR" sz="3200" b="1" i="1" dirty="0">
                <a:latin typeface="Comic Sans MS" pitchFamily="66" charset="0"/>
              </a:rPr>
              <a:t>e</a:t>
            </a:r>
            <a:r>
              <a:rPr lang="pt-BR" sz="3200" b="1" i="1" dirty="0" smtClean="0">
                <a:latin typeface="Comic Sans MS" pitchFamily="66" charset="0"/>
              </a:rPr>
              <a:t> eis que era muito bom.</a:t>
            </a:r>
          </a:p>
          <a:p>
            <a:pPr algn="ctr"/>
            <a:r>
              <a:rPr lang="pt-BR" sz="3200" b="1" i="1" dirty="0" smtClean="0">
                <a:latin typeface="Comic Sans MS" pitchFamily="66" charset="0"/>
              </a:rPr>
              <a:t>E foi a tarde e a manhã, o dia sexto”</a:t>
            </a:r>
            <a:endParaRPr lang="pt-BR" sz="3200" b="1" i="1" dirty="0">
              <a:latin typeface="Comic Sans MS" pitchFamily="66" charset="0"/>
            </a:endParaRPr>
          </a:p>
          <a:p>
            <a:endParaRPr lang="pt-BR" dirty="0"/>
          </a:p>
          <a:p>
            <a:endParaRPr lang="pt-BR" dirty="0"/>
          </a:p>
          <a:p>
            <a:endParaRPr lang="pt-BR" dirty="0"/>
          </a:p>
        </p:txBody>
      </p:sp>
    </p:spTree>
    <p:extLst>
      <p:ext uri="{BB962C8B-B14F-4D97-AF65-F5344CB8AC3E}">
        <p14:creationId xmlns:p14="http://schemas.microsoft.com/office/powerpoint/2010/main" val="20996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504" y="116632"/>
            <a:ext cx="4680520" cy="6863417"/>
          </a:xfrm>
          <a:prstGeom prst="rect">
            <a:avLst/>
          </a:prstGeom>
          <a:noFill/>
        </p:spPr>
        <p:txBody>
          <a:bodyPr wrap="square" rtlCol="0">
            <a:spAutoFit/>
          </a:bodyPr>
          <a:lstStyle/>
          <a:p>
            <a:pPr algn="ctr"/>
            <a:r>
              <a:rPr lang="pt-BR" sz="2000" dirty="0" smtClean="0">
                <a:solidFill>
                  <a:srgbClr val="FFFF00"/>
                </a:solidFill>
                <a:latin typeface="Comic Sans MS" pitchFamily="66" charset="0"/>
              </a:rPr>
              <a:t>Para a Ciência estamos saindo da casa dos bilhões e entrando então apenas  em alguns </a:t>
            </a:r>
            <a:r>
              <a:rPr lang="pt-BR" sz="2000" dirty="0">
                <a:solidFill>
                  <a:srgbClr val="FFFF00"/>
                </a:solidFill>
                <a:latin typeface="Comic Sans MS" pitchFamily="66" charset="0"/>
              </a:rPr>
              <a:t>milhões de anos para chegar ao total dos </a:t>
            </a:r>
            <a:r>
              <a:rPr lang="pt-BR" sz="2000" dirty="0" smtClean="0">
                <a:solidFill>
                  <a:srgbClr val="FFFF00"/>
                </a:solidFill>
                <a:latin typeface="Comic Sans MS" pitchFamily="66" charset="0"/>
              </a:rPr>
              <a:t>13 a 15 </a:t>
            </a:r>
            <a:r>
              <a:rPr lang="pt-BR" sz="2000" dirty="0">
                <a:solidFill>
                  <a:srgbClr val="FFFF00"/>
                </a:solidFill>
                <a:latin typeface="Comic Sans MS" pitchFamily="66" charset="0"/>
              </a:rPr>
              <a:t>bilhões de anos que a Ciência dá para a história do </a:t>
            </a:r>
            <a:r>
              <a:rPr lang="pt-BR" sz="2000" dirty="0" smtClean="0">
                <a:solidFill>
                  <a:srgbClr val="FFFF00"/>
                </a:solidFill>
                <a:latin typeface="Comic Sans MS" pitchFamily="66" charset="0"/>
              </a:rPr>
              <a:t>universo.  </a:t>
            </a:r>
            <a:r>
              <a:rPr lang="pt-BR" sz="2000" dirty="0">
                <a:solidFill>
                  <a:srgbClr val="FFFF00"/>
                </a:solidFill>
                <a:latin typeface="Comic Sans MS" pitchFamily="66" charset="0"/>
              </a:rPr>
              <a:t>S</a:t>
            </a:r>
            <a:r>
              <a:rPr lang="pt-BR" sz="2000" dirty="0" smtClean="0">
                <a:solidFill>
                  <a:srgbClr val="FFFF00"/>
                </a:solidFill>
                <a:latin typeface="Comic Sans MS" pitchFamily="66" charset="0"/>
              </a:rPr>
              <a:t>omente </a:t>
            </a:r>
            <a:r>
              <a:rPr lang="pt-BR" sz="2000" dirty="0">
                <a:solidFill>
                  <a:srgbClr val="FFFF00"/>
                </a:solidFill>
                <a:latin typeface="Comic Sans MS" pitchFamily="66" charset="0"/>
              </a:rPr>
              <a:t>agora, no "quinto dia " da criação do Senhor, é que os seres viventes começarão a surgir.</a:t>
            </a:r>
          </a:p>
          <a:p>
            <a:pPr algn="ctr"/>
            <a:r>
              <a:rPr lang="pt-BR" sz="2000" dirty="0" smtClean="0">
                <a:solidFill>
                  <a:srgbClr val="FFFF00"/>
                </a:solidFill>
                <a:latin typeface="Comic Sans MS" pitchFamily="66" charset="0"/>
              </a:rPr>
              <a:t>Para </a:t>
            </a:r>
            <a:r>
              <a:rPr lang="pt-BR" sz="2000" dirty="0">
                <a:solidFill>
                  <a:srgbClr val="FFFF00"/>
                </a:solidFill>
                <a:latin typeface="Comic Sans MS" pitchFamily="66" charset="0"/>
              </a:rPr>
              <a:t>a Ciência, foi no começo do Período Cambriano, que se inicia com a Era </a:t>
            </a:r>
            <a:r>
              <a:rPr lang="pt-BR" sz="2000" dirty="0" err="1">
                <a:solidFill>
                  <a:srgbClr val="FFFF00"/>
                </a:solidFill>
                <a:latin typeface="Comic Sans MS" pitchFamily="66" charset="0"/>
              </a:rPr>
              <a:t>Paleozóica</a:t>
            </a:r>
            <a:r>
              <a:rPr lang="pt-BR" sz="2000" dirty="0">
                <a:solidFill>
                  <a:srgbClr val="FFFF00"/>
                </a:solidFill>
                <a:latin typeface="Comic Sans MS" pitchFamily="66" charset="0"/>
              </a:rPr>
              <a:t>, que uma variedade imensa de seres começou a encher os mares e os oceanos. Em meio às moléculas vivas, as ervas e as algas que, arrastadas entre terra firme e mares, formariam as membranas, as placas,  enfim, a pele dos seres viventes das águas. Foi ali que tudo começou para a Ciência, e a Bíblia nos conta o mesmo:</a:t>
            </a:r>
          </a:p>
          <a:p>
            <a:pPr algn="ctr"/>
            <a:endParaRPr lang="pt-BR" sz="2000" dirty="0">
              <a:solidFill>
                <a:srgbClr val="FFFF00"/>
              </a:solidFill>
              <a:latin typeface="Comic Sans MS" pitchFamily="66" charset="0"/>
            </a:endParaRPr>
          </a:p>
        </p:txBody>
      </p:sp>
      <p:sp>
        <p:nvSpPr>
          <p:cNvPr id="3" name="CaixaDeTexto 2"/>
          <p:cNvSpPr txBox="1"/>
          <p:nvPr/>
        </p:nvSpPr>
        <p:spPr>
          <a:xfrm>
            <a:off x="4932040" y="4653136"/>
            <a:ext cx="4032448" cy="2308324"/>
          </a:xfrm>
          <a:prstGeom prst="rect">
            <a:avLst/>
          </a:prstGeom>
          <a:noFill/>
        </p:spPr>
        <p:txBody>
          <a:bodyPr wrap="square" rtlCol="0">
            <a:spAutoFit/>
          </a:bodyPr>
          <a:lstStyle/>
          <a:p>
            <a:pPr algn="ctr"/>
            <a:r>
              <a:rPr lang="pt-BR" i="1" dirty="0"/>
              <a:t>"E disse Deus: Produzam as águas cardumes de </a:t>
            </a:r>
            <a:r>
              <a:rPr lang="pt-BR" i="1" dirty="0" smtClean="0"/>
              <a:t>seres viventes</a:t>
            </a:r>
            <a:r>
              <a:rPr lang="pt-BR" i="1" dirty="0"/>
              <a:t>; e voem as aves acima da terra no firmamento do céu</a:t>
            </a:r>
            <a:r>
              <a:rPr lang="pt-BR" i="1" dirty="0" smtClean="0"/>
              <a:t>... os </a:t>
            </a:r>
            <a:r>
              <a:rPr lang="pt-BR" i="1" dirty="0"/>
              <a:t>monstros marinhos... os seres viventes que se arrastam</a:t>
            </a:r>
            <a:r>
              <a:rPr lang="pt-BR" i="1" dirty="0" smtClean="0"/>
              <a:t>... segundo </a:t>
            </a:r>
            <a:r>
              <a:rPr lang="pt-BR" i="1" dirty="0"/>
              <a:t>as suas espécies... E foi a tarde e a manhã,</a:t>
            </a:r>
          </a:p>
          <a:p>
            <a:pPr algn="ctr"/>
            <a:r>
              <a:rPr lang="pt-BR" i="1" dirty="0"/>
              <a:t>o dia quinto." </a:t>
            </a:r>
            <a:r>
              <a:rPr lang="pt-BR" dirty="0" err="1"/>
              <a:t>Gn</a:t>
            </a:r>
            <a:r>
              <a:rPr lang="pt-BR" dirty="0"/>
              <a:t> 1.20-23</a:t>
            </a:r>
          </a:p>
          <a:p>
            <a:endParaRPr lang="pt-BR" dirty="0"/>
          </a:p>
        </p:txBody>
      </p:sp>
      <p:pic>
        <p:nvPicPr>
          <p:cNvPr id="8194" name="Picture 2" descr="http://revistagalileu.globo.com/Revista/Galileu2/foto/0,,6317342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4032448"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CaixaDeTexto 3"/>
          <p:cNvSpPr txBox="1"/>
          <p:nvPr/>
        </p:nvSpPr>
        <p:spPr>
          <a:xfrm>
            <a:off x="4932040" y="116632"/>
            <a:ext cx="3816424" cy="769441"/>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QUINTO</a:t>
            </a:r>
            <a:endParaRPr lang="pt-BR" sz="2000" b="1" dirty="0" smtClean="0">
              <a:solidFill>
                <a:srgbClr val="FFFF00"/>
              </a:solidFill>
              <a:latin typeface="Comic Sans MS" pitchFamily="66" charset="0"/>
            </a:endParaRPr>
          </a:p>
          <a:p>
            <a:pPr algn="ct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1.20-23</a:t>
            </a:r>
            <a:endParaRPr lang="pt-BR" sz="2400" b="1" dirty="0">
              <a:solidFill>
                <a:srgbClr val="FFFF00"/>
              </a:solidFill>
              <a:latin typeface="Comic Sans MS" pitchFamily="66" charset="0"/>
            </a:endParaRPr>
          </a:p>
        </p:txBody>
      </p:sp>
    </p:spTree>
    <p:extLst>
      <p:ext uri="{BB962C8B-B14F-4D97-AF65-F5344CB8AC3E}">
        <p14:creationId xmlns:p14="http://schemas.microsoft.com/office/powerpoint/2010/main" val="298166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293096"/>
            <a:ext cx="4032448" cy="2585323"/>
          </a:xfrm>
          <a:prstGeom prst="rect">
            <a:avLst/>
          </a:prstGeom>
          <a:noFill/>
        </p:spPr>
        <p:txBody>
          <a:bodyPr wrap="square" rtlCol="0">
            <a:spAutoFit/>
          </a:bodyPr>
          <a:lstStyle/>
          <a:p>
            <a:pPr algn="ctr"/>
            <a:r>
              <a:rPr lang="pt-BR" i="1" dirty="0">
                <a:latin typeface="Comic Sans MS" pitchFamily="66" charset="0"/>
              </a:rPr>
              <a:t>"Produza a terra seres viventes, segundo as suas espécies: animais domésticos, répteis e animais selvagens, segundo as suas espécies</a:t>
            </a:r>
            <a:r>
              <a:rPr lang="pt-BR" i="1" dirty="0" smtClean="0">
                <a:latin typeface="Comic Sans MS" pitchFamily="66" charset="0"/>
              </a:rPr>
              <a:t>... E </a:t>
            </a:r>
            <a:r>
              <a:rPr lang="pt-BR" i="1" dirty="0">
                <a:latin typeface="Comic Sans MS" pitchFamily="66" charset="0"/>
              </a:rPr>
              <a:t>disse Deus: Façamos o homem... Criou, pois, </a:t>
            </a:r>
            <a:r>
              <a:rPr lang="pt-BR" i="1" dirty="0" smtClean="0">
                <a:latin typeface="Comic Sans MS" pitchFamily="66" charset="0"/>
              </a:rPr>
              <a:t>Deus  </a:t>
            </a:r>
            <a:r>
              <a:rPr lang="pt-BR" i="1" dirty="0">
                <a:latin typeface="Comic Sans MS" pitchFamily="66" charset="0"/>
              </a:rPr>
              <a:t>o homem à sua imagem</a:t>
            </a:r>
            <a:r>
              <a:rPr lang="pt-BR" i="1" dirty="0" smtClean="0">
                <a:latin typeface="Comic Sans MS" pitchFamily="66" charset="0"/>
              </a:rPr>
              <a:t>; à </a:t>
            </a:r>
            <a:r>
              <a:rPr lang="pt-BR" i="1" dirty="0">
                <a:latin typeface="Comic Sans MS" pitchFamily="66" charset="0"/>
              </a:rPr>
              <a:t>imagem de Deus o criou; </a:t>
            </a:r>
            <a:r>
              <a:rPr lang="pt-BR" i="1" dirty="0" smtClean="0">
                <a:latin typeface="Comic Sans MS" pitchFamily="66" charset="0"/>
              </a:rPr>
              <a:t>homem </a:t>
            </a:r>
            <a:r>
              <a:rPr lang="pt-BR" i="1" dirty="0">
                <a:latin typeface="Comic Sans MS" pitchFamily="66" charset="0"/>
              </a:rPr>
              <a:t>e mulher os criou." </a:t>
            </a:r>
            <a:endParaRPr lang="pt-BR" i="1" dirty="0" smtClean="0">
              <a:latin typeface="Comic Sans MS" pitchFamily="66" charset="0"/>
            </a:endParaRPr>
          </a:p>
          <a:p>
            <a:pPr algn="ctr"/>
            <a:r>
              <a:rPr lang="pt-BR" i="1" dirty="0" smtClean="0">
                <a:latin typeface="Comic Sans MS" pitchFamily="66" charset="0"/>
              </a:rPr>
              <a:t> </a:t>
            </a:r>
            <a:r>
              <a:rPr lang="pt-BR" dirty="0" err="1">
                <a:latin typeface="Comic Sans MS" pitchFamily="66" charset="0"/>
              </a:rPr>
              <a:t>Gn</a:t>
            </a:r>
            <a:r>
              <a:rPr lang="pt-BR" dirty="0">
                <a:latin typeface="Comic Sans MS" pitchFamily="66" charset="0"/>
              </a:rPr>
              <a:t> </a:t>
            </a:r>
            <a:r>
              <a:rPr lang="pt-BR" dirty="0" smtClean="0">
                <a:latin typeface="Comic Sans MS" pitchFamily="66" charset="0"/>
              </a:rPr>
              <a:t>1.24,26,27 </a:t>
            </a:r>
            <a:endParaRPr lang="pt-BR" dirty="0">
              <a:latin typeface="Comic Sans MS" pitchFamily="66" charset="0"/>
            </a:endParaRPr>
          </a:p>
        </p:txBody>
      </p:sp>
      <p:sp>
        <p:nvSpPr>
          <p:cNvPr id="3" name="CaixaDeTexto 2"/>
          <p:cNvSpPr txBox="1"/>
          <p:nvPr/>
        </p:nvSpPr>
        <p:spPr>
          <a:xfrm>
            <a:off x="4572000" y="116632"/>
            <a:ext cx="4464496" cy="7171194"/>
          </a:xfrm>
          <a:prstGeom prst="rect">
            <a:avLst/>
          </a:prstGeom>
          <a:noFill/>
        </p:spPr>
        <p:txBody>
          <a:bodyPr wrap="square" rtlCol="0">
            <a:spAutoFit/>
          </a:bodyPr>
          <a:lstStyle/>
          <a:p>
            <a:pPr algn="ctr"/>
            <a:r>
              <a:rPr lang="pt-BR" sz="2000" dirty="0">
                <a:solidFill>
                  <a:srgbClr val="FFFF00"/>
                </a:solidFill>
                <a:latin typeface="Comic Sans MS" pitchFamily="66" charset="0"/>
              </a:rPr>
              <a:t>Estamos então no alvorecer do sexto dia, sem dúvida o mais importante de todos, tanto que possui o mais longo trecho da descrição bíblica. Interessante é que ele é também, cronologicamente falando, o mais curto de todos, somando apenas os </a:t>
            </a:r>
            <a:r>
              <a:rPr lang="pt-BR" sz="2000" dirty="0" smtClean="0">
                <a:solidFill>
                  <a:srgbClr val="FFFF00"/>
                </a:solidFill>
                <a:latin typeface="Comic Sans MS" pitchFamily="66" charset="0"/>
              </a:rPr>
              <a:t>alguns </a:t>
            </a:r>
            <a:r>
              <a:rPr lang="pt-BR" sz="2000" dirty="0">
                <a:solidFill>
                  <a:srgbClr val="FFFF00"/>
                </a:solidFill>
                <a:latin typeface="Comic Sans MS" pitchFamily="66" charset="0"/>
              </a:rPr>
              <a:t>milhões de anos que faltam para totalizar os </a:t>
            </a:r>
            <a:r>
              <a:rPr lang="pt-BR" sz="2000" dirty="0" smtClean="0">
                <a:solidFill>
                  <a:srgbClr val="FFFF00"/>
                </a:solidFill>
                <a:latin typeface="Comic Sans MS" pitchFamily="66" charset="0"/>
              </a:rPr>
              <a:t>13 ou 15 </a:t>
            </a:r>
            <a:r>
              <a:rPr lang="pt-BR" sz="2000" dirty="0">
                <a:solidFill>
                  <a:srgbClr val="FFFF00"/>
                </a:solidFill>
                <a:latin typeface="Comic Sans MS" pitchFamily="66" charset="0"/>
              </a:rPr>
              <a:t>bilhões </a:t>
            </a:r>
            <a:r>
              <a:rPr lang="pt-BR" sz="2000" dirty="0" smtClean="0">
                <a:solidFill>
                  <a:srgbClr val="FFFF00"/>
                </a:solidFill>
                <a:latin typeface="Comic Sans MS" pitchFamily="66" charset="0"/>
              </a:rPr>
              <a:t>que </a:t>
            </a:r>
            <a:r>
              <a:rPr lang="pt-BR" sz="2000" dirty="0">
                <a:solidFill>
                  <a:srgbClr val="FFFF00"/>
                </a:solidFill>
                <a:latin typeface="Comic Sans MS" pitchFamily="66" charset="0"/>
              </a:rPr>
              <a:t>a Ciência estima desde que o seu "big </a:t>
            </a:r>
            <a:r>
              <a:rPr lang="pt-BR" sz="2000" dirty="0" err="1">
                <a:solidFill>
                  <a:srgbClr val="FFFF00"/>
                </a:solidFill>
                <a:latin typeface="Comic Sans MS" pitchFamily="66" charset="0"/>
              </a:rPr>
              <a:t>bang</a:t>
            </a:r>
            <a:r>
              <a:rPr lang="pt-BR" sz="2000" dirty="0">
                <a:solidFill>
                  <a:srgbClr val="FFFF00"/>
                </a:solidFill>
                <a:latin typeface="Comic Sans MS" pitchFamily="66" charset="0"/>
              </a:rPr>
              <a:t>" se deu, ou, em nosso entender, que o Senhor pronunciou o seu "fiat lux",  e o homem surgiu. Enquanto a Ciência divaga em torno dos </a:t>
            </a:r>
            <a:r>
              <a:rPr lang="pt-BR" sz="2000" dirty="0" err="1">
                <a:solidFill>
                  <a:srgbClr val="FFFF00"/>
                </a:solidFill>
                <a:latin typeface="Comic Sans MS" pitchFamily="66" charset="0"/>
              </a:rPr>
              <a:t>hominóides</a:t>
            </a:r>
            <a:r>
              <a:rPr lang="pt-BR" sz="2000" dirty="0">
                <a:solidFill>
                  <a:srgbClr val="FFFF00"/>
                </a:solidFill>
                <a:latin typeface="Comic Sans MS" pitchFamily="66" charset="0"/>
              </a:rPr>
              <a:t> e hominídeos, o último deles, o neandertal extinto há cerca de 40 mil anos até chegar ao "homo sapiens", ao qual falta o tal "elo perdido", o Senhor Criador, do alto de sua soberana sabedoria, narra a Moisés:   </a:t>
            </a:r>
          </a:p>
          <a:p>
            <a:pPr algn="ctr"/>
            <a:r>
              <a:rPr lang="pt-BR" sz="2000" dirty="0">
                <a:solidFill>
                  <a:srgbClr val="FFFF00"/>
                </a:solidFill>
                <a:latin typeface="Comic Sans MS" pitchFamily="66" charset="0"/>
              </a:rPr>
              <a:t>         </a:t>
            </a:r>
            <a:endParaRPr lang="pt-BR" sz="2000" i="1" dirty="0">
              <a:solidFill>
                <a:srgbClr val="FFFF00"/>
              </a:solidFill>
              <a:latin typeface="Comic Sans MS" pitchFamily="66" charset="0"/>
            </a:endParaRPr>
          </a:p>
        </p:txBody>
      </p:sp>
      <p:pic>
        <p:nvPicPr>
          <p:cNvPr id="9218" name="il_fi" descr="img+A+cria%C3%A7%C3%A3o+de+Ad%C3%A3o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4104456"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CaixaDeTexto 3"/>
          <p:cNvSpPr txBox="1"/>
          <p:nvPr/>
        </p:nvSpPr>
        <p:spPr>
          <a:xfrm>
            <a:off x="323528" y="116632"/>
            <a:ext cx="4032448" cy="769441"/>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SEXTO </a:t>
            </a:r>
            <a:endParaRPr lang="pt-BR" sz="2000" b="1" dirty="0" smtClean="0">
              <a:solidFill>
                <a:srgbClr val="FFFF00"/>
              </a:solidFill>
              <a:latin typeface="Comic Sans MS" pitchFamily="66" charset="0"/>
            </a:endParaRPr>
          </a:p>
          <a:p>
            <a:pPr algn="ct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1.24-28</a:t>
            </a:r>
            <a:endParaRPr lang="pt-BR" sz="2400" b="1" dirty="0">
              <a:solidFill>
                <a:srgbClr val="FFFF00"/>
              </a:solidFill>
              <a:latin typeface="Comic Sans MS" pitchFamily="66" charset="0"/>
            </a:endParaRPr>
          </a:p>
        </p:txBody>
      </p:sp>
    </p:spTree>
    <p:extLst>
      <p:ext uri="{BB962C8B-B14F-4D97-AF65-F5344CB8AC3E}">
        <p14:creationId xmlns:p14="http://schemas.microsoft.com/office/powerpoint/2010/main" val="3495677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flipH="1">
            <a:off x="35495" y="116632"/>
            <a:ext cx="5680325" cy="6863417"/>
          </a:xfrm>
          <a:prstGeom prst="rect">
            <a:avLst/>
          </a:prstGeom>
          <a:noFill/>
        </p:spPr>
        <p:txBody>
          <a:bodyPr wrap="square" rtlCol="0">
            <a:spAutoFit/>
          </a:bodyPr>
          <a:lstStyle/>
          <a:p>
            <a:pPr algn="ctr"/>
            <a:r>
              <a:rPr lang="pt-BR" sz="2000" dirty="0">
                <a:solidFill>
                  <a:srgbClr val="FFFF00"/>
                </a:solidFill>
                <a:latin typeface="Comic Sans MS" pitchFamily="66" charset="0"/>
              </a:rPr>
              <a:t>Estes versículos que encerram o ato criador do Senhor Deus, </a:t>
            </a:r>
            <a:r>
              <a:rPr lang="pt-BR" sz="2000" dirty="0" smtClean="0">
                <a:solidFill>
                  <a:srgbClr val="FFFF00"/>
                </a:solidFill>
                <a:latin typeface="Comic Sans MS" pitchFamily="66" charset="0"/>
              </a:rPr>
              <a:t>transparecem </a:t>
            </a:r>
            <a:r>
              <a:rPr lang="pt-BR" sz="2000" dirty="0">
                <a:solidFill>
                  <a:srgbClr val="FFFF00"/>
                </a:solidFill>
                <a:latin typeface="Comic Sans MS" pitchFamily="66" charset="0"/>
              </a:rPr>
              <a:t>aquela atitude que toma o artista, principalmente o pintor ou o escultor, que, ao final de sua obra, dela se afasta um pouco e, por diversos pontos diferentes, a analisa, de forma a ver sua beleza, cores e perfeição por meio de diferentes ângulos de observação. Muita vez, inclusive, volta a ela e dá um retoque aqui ou acolá, a fim de melhor apurar o seu acabamento</a:t>
            </a:r>
            <a:r>
              <a:rPr lang="pt-BR" sz="2000" dirty="0" smtClean="0">
                <a:solidFill>
                  <a:srgbClr val="FFFF00"/>
                </a:solidFill>
                <a:latin typeface="Comic Sans MS" pitchFamily="66" charset="0"/>
              </a:rPr>
              <a:t>. O </a:t>
            </a:r>
            <a:r>
              <a:rPr lang="pt-BR" sz="2000" dirty="0">
                <a:solidFill>
                  <a:srgbClr val="FFFF00"/>
                </a:solidFill>
                <a:latin typeface="Comic Sans MS" pitchFamily="66" charset="0"/>
              </a:rPr>
              <a:t>Senhor vai fazer mais ou menos isto. Depois de a "criação do dia" estar pronta, o Senhor vai acrescentar algumas orientações ao propósito que tinha para ela como o ser supremo de toda a natureza que havia criado. Fala do alimento para o ser humano e do alimento para os outros seres animais, numa indicação da cadeia biológica que criara e numa forma de evidenciar também que, dali em diante, esta seria a maneira pela qual esses seres sobreviveriam e preservariam as suas espécies</a:t>
            </a:r>
            <a:r>
              <a:rPr lang="pt-BR" sz="2000" dirty="0" smtClean="0">
                <a:solidFill>
                  <a:srgbClr val="FFFF00"/>
                </a:solidFill>
                <a:latin typeface="Comic Sans MS" pitchFamily="66" charset="0"/>
              </a:rPr>
              <a:t>..    </a:t>
            </a:r>
            <a:endParaRPr lang="pt-BR" sz="2000" dirty="0">
              <a:solidFill>
                <a:srgbClr val="FFFF00"/>
              </a:solidFill>
              <a:latin typeface="Comic Sans MS" pitchFamily="66" charset="0"/>
            </a:endParaRPr>
          </a:p>
        </p:txBody>
      </p:sp>
      <p:pic>
        <p:nvPicPr>
          <p:cNvPr id="10242" name="Picture 2" descr="http://3.bp.blogspot.com/_Cb7SBOm3d4M/S8aB7BQOWlI/AAAAAAAAAyg/oHQfZQ9Oba8/s1600/7001cria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821" y="1124743"/>
            <a:ext cx="3320675" cy="434428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flipH="1">
            <a:off x="5868144" y="5469031"/>
            <a:ext cx="3096344" cy="1200329"/>
          </a:xfrm>
          <a:prstGeom prst="rect">
            <a:avLst/>
          </a:prstGeom>
          <a:noFill/>
        </p:spPr>
        <p:txBody>
          <a:bodyPr wrap="square" rtlCol="0">
            <a:spAutoFit/>
          </a:bodyPr>
          <a:lstStyle/>
          <a:p>
            <a:pPr algn="ctr"/>
            <a:r>
              <a:rPr lang="pt-BR" i="1" dirty="0"/>
              <a:t>"E viu Deus tudo quanto fizera</a:t>
            </a:r>
          </a:p>
          <a:p>
            <a:pPr algn="ctr"/>
            <a:r>
              <a:rPr lang="pt-BR" i="1" dirty="0"/>
              <a:t>e eis que era muito bom. E foi a tarde e a manhã</a:t>
            </a:r>
            <a:endParaRPr lang="pt-BR" dirty="0"/>
          </a:p>
          <a:p>
            <a:pPr algn="ctr"/>
            <a:r>
              <a:rPr lang="pt-BR" i="1" dirty="0"/>
              <a:t>o dia sexto."</a:t>
            </a:r>
            <a:r>
              <a:rPr lang="pt-BR" dirty="0"/>
              <a:t> </a:t>
            </a:r>
            <a:r>
              <a:rPr lang="pt-BR" dirty="0" err="1"/>
              <a:t>Gn</a:t>
            </a:r>
            <a:r>
              <a:rPr lang="pt-BR" dirty="0"/>
              <a:t> 1.31 </a:t>
            </a:r>
          </a:p>
        </p:txBody>
      </p:sp>
      <p:sp>
        <p:nvSpPr>
          <p:cNvPr id="4" name="CaixaDeTexto 3"/>
          <p:cNvSpPr txBox="1"/>
          <p:nvPr/>
        </p:nvSpPr>
        <p:spPr>
          <a:xfrm>
            <a:off x="5724128" y="116632"/>
            <a:ext cx="3384376" cy="769441"/>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SÉTIMO</a:t>
            </a:r>
          </a:p>
          <a:p>
            <a:pPr algn="ct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1.29-31</a:t>
            </a:r>
            <a:endParaRPr lang="pt-BR" sz="2000" b="1" dirty="0">
              <a:solidFill>
                <a:srgbClr val="FFFF00"/>
              </a:solidFill>
              <a:latin typeface="Comic Sans MS" pitchFamily="66" charset="0"/>
            </a:endParaRPr>
          </a:p>
        </p:txBody>
      </p:sp>
    </p:spTree>
    <p:extLst>
      <p:ext uri="{BB962C8B-B14F-4D97-AF65-F5344CB8AC3E}">
        <p14:creationId xmlns:p14="http://schemas.microsoft.com/office/powerpoint/2010/main" val="926972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499992" y="188640"/>
            <a:ext cx="4464496" cy="6863417"/>
          </a:xfrm>
          <a:prstGeom prst="rect">
            <a:avLst/>
          </a:prstGeom>
          <a:noFill/>
        </p:spPr>
        <p:txBody>
          <a:bodyPr wrap="square" rtlCol="0">
            <a:spAutoFit/>
          </a:bodyPr>
          <a:lstStyle/>
          <a:p>
            <a:pPr algn="ctr"/>
            <a:r>
              <a:rPr lang="pt-BR" sz="2000" dirty="0">
                <a:solidFill>
                  <a:srgbClr val="FFFF00"/>
                </a:solidFill>
                <a:latin typeface="Comic Sans MS" pitchFamily="66" charset="0"/>
              </a:rPr>
              <a:t>Além de ter este dia sido distinguido pelo único </a:t>
            </a:r>
            <a:r>
              <a:rPr lang="pt-BR" sz="2000" i="1" dirty="0">
                <a:solidFill>
                  <a:srgbClr val="FFFF00"/>
                </a:solidFill>
                <a:latin typeface="Comic Sans MS" pitchFamily="66" charset="0"/>
              </a:rPr>
              <a:t>"façamos"</a:t>
            </a:r>
            <a:r>
              <a:rPr lang="pt-BR" sz="2000" dirty="0">
                <a:solidFill>
                  <a:srgbClr val="FFFF00"/>
                </a:solidFill>
                <a:latin typeface="Comic Sans MS" pitchFamily="66" charset="0"/>
              </a:rPr>
              <a:t> </a:t>
            </a:r>
            <a:r>
              <a:rPr lang="pt-BR" sz="2000" dirty="0" smtClean="0">
                <a:solidFill>
                  <a:srgbClr val="FFFF00"/>
                </a:solidFill>
                <a:latin typeface="Comic Sans MS" pitchFamily="66" charset="0"/>
              </a:rPr>
              <a:t> na </a:t>
            </a:r>
            <a:r>
              <a:rPr lang="pt-BR" sz="2000" dirty="0">
                <a:solidFill>
                  <a:srgbClr val="FFFF00"/>
                </a:solidFill>
                <a:latin typeface="Comic Sans MS" pitchFamily="66" charset="0"/>
              </a:rPr>
              <a:t>obra do Senhor, </a:t>
            </a:r>
            <a:r>
              <a:rPr lang="pt-BR" sz="2000" dirty="0" smtClean="0">
                <a:solidFill>
                  <a:srgbClr val="FFFF00"/>
                </a:solidFill>
                <a:latin typeface="Comic Sans MS" pitchFamily="66" charset="0"/>
              </a:rPr>
              <a:t>ele </a:t>
            </a:r>
            <a:r>
              <a:rPr lang="pt-BR" sz="2000" dirty="0">
                <a:solidFill>
                  <a:srgbClr val="FFFF00"/>
                </a:solidFill>
                <a:latin typeface="Comic Sans MS" pitchFamily="66" charset="0"/>
              </a:rPr>
              <a:t>tem um outro destaque muito significativo. </a:t>
            </a:r>
            <a:endParaRPr lang="pt-BR" sz="2000" dirty="0" smtClean="0">
              <a:solidFill>
                <a:srgbClr val="FFFF00"/>
              </a:solidFill>
              <a:latin typeface="Comic Sans MS" pitchFamily="66" charset="0"/>
            </a:endParaRPr>
          </a:p>
          <a:p>
            <a:pPr algn="ctr"/>
            <a:endParaRPr lang="pt-BR" sz="2000" dirty="0">
              <a:solidFill>
                <a:srgbClr val="FFFF00"/>
              </a:solidFill>
              <a:latin typeface="Comic Sans MS" pitchFamily="66" charset="0"/>
            </a:endParaRPr>
          </a:p>
          <a:p>
            <a:pPr algn="ctr"/>
            <a:r>
              <a:rPr lang="pt-BR" sz="2000" dirty="0" smtClean="0">
                <a:solidFill>
                  <a:srgbClr val="FFFF00"/>
                </a:solidFill>
                <a:latin typeface="Comic Sans MS" pitchFamily="66" charset="0"/>
              </a:rPr>
              <a:t>Ao </a:t>
            </a:r>
            <a:r>
              <a:rPr lang="pt-BR" sz="2000" dirty="0">
                <a:solidFill>
                  <a:srgbClr val="FFFF00"/>
                </a:solidFill>
                <a:latin typeface="Comic Sans MS" pitchFamily="66" charset="0"/>
              </a:rPr>
              <a:t>final de cada um dos dias que o antecederam, o Senhor via sempre que aquilo que tinha feito </a:t>
            </a:r>
            <a:r>
              <a:rPr lang="pt-BR" sz="2000" i="1" dirty="0">
                <a:latin typeface="Comic Sans MS" pitchFamily="66" charset="0"/>
              </a:rPr>
              <a:t>"era bom"</a:t>
            </a:r>
            <a:r>
              <a:rPr lang="pt-BR" sz="2000" dirty="0">
                <a:latin typeface="Comic Sans MS" pitchFamily="66" charset="0"/>
              </a:rPr>
              <a:t>. </a:t>
            </a:r>
            <a:r>
              <a:rPr lang="pt-BR" sz="2000" dirty="0">
                <a:solidFill>
                  <a:srgbClr val="FFFF00"/>
                </a:solidFill>
                <a:latin typeface="Comic Sans MS" pitchFamily="66" charset="0"/>
              </a:rPr>
              <a:t>Apenas, então, neste sexto dia, quando com o ser humano a obra se completa, ordena ele ao seu escriba que escreva que tudo </a:t>
            </a:r>
            <a:r>
              <a:rPr lang="pt-BR" sz="2000" i="1" dirty="0">
                <a:latin typeface="Comic Sans MS" pitchFamily="66" charset="0"/>
              </a:rPr>
              <a:t>"era muito bom".</a:t>
            </a:r>
            <a:r>
              <a:rPr lang="pt-BR" sz="2000" i="1" dirty="0">
                <a:solidFill>
                  <a:srgbClr val="FFFF00"/>
                </a:solidFill>
                <a:latin typeface="Comic Sans MS" pitchFamily="66" charset="0"/>
              </a:rPr>
              <a:t> </a:t>
            </a:r>
            <a:r>
              <a:rPr lang="pt-BR" sz="2000" dirty="0">
                <a:solidFill>
                  <a:srgbClr val="FFFF00"/>
                </a:solidFill>
                <a:latin typeface="Comic Sans MS" pitchFamily="66" charset="0"/>
              </a:rPr>
              <a:t>Sim, tudo estava agora completo, integrado, o perfeito equilíbrio ecológico, o perfeito equilíbrio das espécies, o perfeito equilíbrio das forças da natureza. Sim, eis que tudo </a:t>
            </a:r>
            <a:r>
              <a:rPr lang="pt-BR" sz="2000" i="1" dirty="0">
                <a:latin typeface="Comic Sans MS" pitchFamily="66" charset="0"/>
              </a:rPr>
              <a:t>"era muito bom", </a:t>
            </a:r>
            <a:r>
              <a:rPr lang="pt-BR" sz="2000" dirty="0">
                <a:solidFill>
                  <a:srgbClr val="FFFF00"/>
                </a:solidFill>
                <a:latin typeface="Comic Sans MS" pitchFamily="66" charset="0"/>
              </a:rPr>
              <a:t>pois tudo fora feito pela mão do Senhor, nada por acaso ou por uma evolução gradativa sem autor. </a:t>
            </a:r>
          </a:p>
          <a:p>
            <a:pPr algn="ctr"/>
            <a:endParaRPr lang="pt-BR" sz="2000" dirty="0">
              <a:solidFill>
                <a:srgbClr val="FFFF00"/>
              </a:solidFill>
              <a:latin typeface="Comic Sans MS" pitchFamily="66" charset="0"/>
            </a:endParaRPr>
          </a:p>
        </p:txBody>
      </p:sp>
      <p:pic>
        <p:nvPicPr>
          <p:cNvPr id="1026" name="Picture 2" descr="http://3.bp.blogspot.com/_SmbZf-M9QtU/TRjkfO8W84I/AAAAAAAAAC8/m0I7yYeymtM/s1600/e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5" y="979536"/>
            <a:ext cx="4010025" cy="3457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273943" y="4710043"/>
            <a:ext cx="4010025" cy="2031325"/>
          </a:xfrm>
          <a:prstGeom prst="rect">
            <a:avLst/>
          </a:prstGeom>
          <a:noFill/>
        </p:spPr>
        <p:txBody>
          <a:bodyPr wrap="square" rtlCol="0">
            <a:spAutoFit/>
          </a:bodyPr>
          <a:lstStyle/>
          <a:p>
            <a:pPr algn="ctr"/>
            <a:r>
              <a:rPr lang="pt-BR" dirty="0">
                <a:latin typeface="Comic Sans MS" pitchFamily="66" charset="0"/>
              </a:rPr>
              <a:t>Como diria o salmista mais tarde, tudo foi </a:t>
            </a:r>
            <a:r>
              <a:rPr lang="pt-BR" i="1" dirty="0">
                <a:latin typeface="Comic Sans MS" pitchFamily="66" charset="0"/>
              </a:rPr>
              <a:t>"obra dos teus dedos"</a:t>
            </a:r>
            <a:r>
              <a:rPr lang="pt-BR" dirty="0">
                <a:latin typeface="Comic Sans MS" pitchFamily="66" charset="0"/>
              </a:rPr>
              <a:t> (</a:t>
            </a:r>
            <a:r>
              <a:rPr lang="pt-BR" dirty="0" err="1">
                <a:latin typeface="Comic Sans MS" pitchFamily="66" charset="0"/>
              </a:rPr>
              <a:t>Sl</a:t>
            </a:r>
            <a:r>
              <a:rPr lang="pt-BR" dirty="0">
                <a:latin typeface="Comic Sans MS" pitchFamily="66" charset="0"/>
              </a:rPr>
              <a:t> 8.3). </a:t>
            </a:r>
            <a:r>
              <a:rPr lang="pt-BR" dirty="0" smtClean="0">
                <a:latin typeface="Comic Sans MS" pitchFamily="66" charset="0"/>
              </a:rPr>
              <a:t> Ou como no NT </a:t>
            </a:r>
            <a:r>
              <a:rPr lang="pt-BR" dirty="0">
                <a:latin typeface="Comic Sans MS" pitchFamily="66" charset="0"/>
              </a:rPr>
              <a:t>l</a:t>
            </a:r>
            <a:r>
              <a:rPr lang="pt-BR" dirty="0" smtClean="0">
                <a:latin typeface="Comic Sans MS" pitchFamily="66" charset="0"/>
              </a:rPr>
              <a:t>emos:  </a:t>
            </a:r>
            <a:r>
              <a:rPr lang="pt-BR" i="1" dirty="0" smtClean="0">
                <a:latin typeface="Comic Sans MS" pitchFamily="66" charset="0"/>
              </a:rPr>
              <a:t>“Pela fé entendemos que os mundos foram criados pela palavra de Deus, de modo que o visível não foi feito daquilo que se v</a:t>
            </a:r>
            <a:r>
              <a:rPr lang="pt-BR" dirty="0">
                <a:latin typeface="Comic Sans MS" pitchFamily="66" charset="0"/>
              </a:rPr>
              <a:t>ê</a:t>
            </a:r>
            <a:r>
              <a:rPr lang="pt-BR" dirty="0" smtClean="0">
                <a:latin typeface="Comic Sans MS" pitchFamily="66" charset="0"/>
              </a:rPr>
              <a:t>” (</a:t>
            </a:r>
            <a:r>
              <a:rPr lang="pt-BR" dirty="0" err="1" smtClean="0">
                <a:latin typeface="Comic Sans MS" pitchFamily="66" charset="0"/>
              </a:rPr>
              <a:t>Hb</a:t>
            </a:r>
            <a:r>
              <a:rPr lang="pt-BR" dirty="0" smtClean="0">
                <a:latin typeface="Comic Sans MS" pitchFamily="66" charset="0"/>
              </a:rPr>
              <a:t> 11.3).</a:t>
            </a:r>
            <a:endParaRPr lang="pt-BR" dirty="0"/>
          </a:p>
        </p:txBody>
      </p:sp>
      <p:sp>
        <p:nvSpPr>
          <p:cNvPr id="4" name="CaixaDeTexto 3"/>
          <p:cNvSpPr txBox="1"/>
          <p:nvPr/>
        </p:nvSpPr>
        <p:spPr>
          <a:xfrm flipH="1">
            <a:off x="539552" y="116632"/>
            <a:ext cx="3196589" cy="523220"/>
          </a:xfrm>
          <a:prstGeom prst="rect">
            <a:avLst/>
          </a:prstGeom>
          <a:noFill/>
        </p:spPr>
        <p:txBody>
          <a:bodyPr wrap="square" rtlCol="0">
            <a:spAutoFit/>
          </a:bodyPr>
          <a:lstStyle/>
          <a:p>
            <a:pPr algn="ctr"/>
            <a:r>
              <a:rPr lang="pt-BR" sz="2800" b="1" dirty="0" smtClean="0">
                <a:solidFill>
                  <a:srgbClr val="FFFF00"/>
                </a:solidFill>
                <a:latin typeface="Comic Sans MS" pitchFamily="66" charset="0"/>
              </a:rPr>
              <a:t>Conclusão</a:t>
            </a:r>
            <a:endParaRPr lang="pt-BR" sz="2800" b="1" dirty="0">
              <a:solidFill>
                <a:srgbClr val="FFFF00"/>
              </a:solidFill>
              <a:latin typeface="Comic Sans MS" pitchFamily="66" charset="0"/>
            </a:endParaRPr>
          </a:p>
        </p:txBody>
      </p:sp>
    </p:spTree>
    <p:extLst>
      <p:ext uri="{BB962C8B-B14F-4D97-AF65-F5344CB8AC3E}">
        <p14:creationId xmlns:p14="http://schemas.microsoft.com/office/powerpoint/2010/main" val="299647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88640"/>
            <a:ext cx="8568952" cy="6524863"/>
          </a:xfrm>
          <a:prstGeom prst="rect">
            <a:avLst/>
          </a:prstGeom>
          <a:noFill/>
          <a:ln w="57150">
            <a:solidFill>
              <a:srgbClr val="FFFF00"/>
            </a:solidFill>
          </a:ln>
        </p:spPr>
        <p:txBody>
          <a:bodyPr wrap="square" rtlCol="0">
            <a:spAutoFit/>
          </a:bodyPr>
          <a:lstStyle/>
          <a:p>
            <a:pPr algn="ctr"/>
            <a:endParaRPr lang="pt-BR" sz="2200" dirty="0" smtClean="0">
              <a:solidFill>
                <a:srgbClr val="FFFF00"/>
              </a:solidFill>
              <a:latin typeface="Comic Sans MS" pitchFamily="66" charset="0"/>
            </a:endParaRPr>
          </a:p>
          <a:p>
            <a:pPr algn="ctr"/>
            <a:r>
              <a:rPr lang="pt-BR" sz="2200" dirty="0" smtClean="0">
                <a:solidFill>
                  <a:srgbClr val="FFFF00"/>
                </a:solidFill>
                <a:latin typeface="Comic Sans MS" pitchFamily="66" charset="0"/>
              </a:rPr>
              <a:t>Não pensem que o que vamos ler a partir deste slide seja uma tentativa de explicar  a criação de Deus segundo o ponto de vista científico. Não temos esta pretensão.</a:t>
            </a:r>
          </a:p>
          <a:p>
            <a:pPr algn="ctr"/>
            <a:endParaRPr lang="pt-BR" sz="2200" dirty="0" smtClean="0">
              <a:solidFill>
                <a:srgbClr val="FFFF00"/>
              </a:solidFill>
              <a:latin typeface="Comic Sans MS" pitchFamily="66" charset="0"/>
            </a:endParaRPr>
          </a:p>
          <a:p>
            <a:pPr algn="ctr"/>
            <a:r>
              <a:rPr lang="pt-BR" sz="2200" dirty="0" smtClean="0">
                <a:solidFill>
                  <a:srgbClr val="FFFF00"/>
                </a:solidFill>
                <a:latin typeface="Comic Sans MS" pitchFamily="66" charset="0"/>
              </a:rPr>
              <a:t>O Deus onipotente em que cremos, não precisa dessas explicações para que a sua soberania seja comprovada. Como um axioma, “ uma verdade que se comprova por si mesma” sem necessidade de explicações ou pesquisas, para nós, o Senhor, é o axioma divino, ou seja, ele se comprova por si mesmo, por seu poder criador e mantenedor, por </a:t>
            </a:r>
            <a:r>
              <a:rPr lang="pt-BR" sz="2200" dirty="0">
                <a:solidFill>
                  <a:srgbClr val="FFFF00"/>
                </a:solidFill>
                <a:latin typeface="Comic Sans MS" pitchFamily="66" charset="0"/>
              </a:rPr>
              <a:t>s</a:t>
            </a:r>
            <a:r>
              <a:rPr lang="pt-BR" sz="2200" dirty="0" smtClean="0">
                <a:solidFill>
                  <a:srgbClr val="FFFF00"/>
                </a:solidFill>
                <a:latin typeface="Comic Sans MS" pitchFamily="66" charset="0"/>
              </a:rPr>
              <a:t>ua onipotência, sua onisciência, sua onipresença.</a:t>
            </a:r>
          </a:p>
          <a:p>
            <a:pPr algn="ctr"/>
            <a:r>
              <a:rPr lang="pt-BR" sz="2200" dirty="0" smtClean="0">
                <a:solidFill>
                  <a:srgbClr val="FFFF00"/>
                </a:solidFill>
                <a:latin typeface="Comic Sans MS" pitchFamily="66" charset="0"/>
              </a:rPr>
              <a:t>  </a:t>
            </a:r>
          </a:p>
          <a:p>
            <a:pPr algn="ctr"/>
            <a:r>
              <a:rPr lang="pt-BR" sz="2200" dirty="0" smtClean="0">
                <a:solidFill>
                  <a:srgbClr val="FFFF00"/>
                </a:solidFill>
                <a:latin typeface="Comic Sans MS" pitchFamily="66" charset="0"/>
              </a:rPr>
              <a:t>O que pretendemos mostrar é que mesmo as teorias científicas, e a do “big </a:t>
            </a:r>
            <a:r>
              <a:rPr lang="pt-BR" sz="2200" dirty="0" err="1" smtClean="0">
                <a:solidFill>
                  <a:srgbClr val="FFFF00"/>
                </a:solidFill>
                <a:latin typeface="Comic Sans MS" pitchFamily="66" charset="0"/>
              </a:rPr>
              <a:t>bang</a:t>
            </a:r>
            <a:r>
              <a:rPr lang="pt-BR" sz="2200" dirty="0" smtClean="0">
                <a:solidFill>
                  <a:srgbClr val="FFFF00"/>
                </a:solidFill>
                <a:latin typeface="Comic Sans MS" pitchFamily="66" charset="0"/>
              </a:rPr>
              <a:t>” é uma das  mais aceitas hoje, não contrariam a presença do ser criador, gerador e mentor de tudo que se fez. Os cientistas ou ateus, apenas não sabem explicar como o botão foi apertado, por que, por quem, quando e onde... </a:t>
            </a:r>
          </a:p>
          <a:p>
            <a:pPr algn="ctr"/>
            <a:r>
              <a:rPr lang="pt-BR" sz="2200" dirty="0" smtClean="0">
                <a:solidFill>
                  <a:srgbClr val="FFFF00"/>
                </a:solidFill>
                <a:latin typeface="Comic Sans MS" pitchFamily="66" charset="0"/>
              </a:rPr>
              <a:t>A Palavra de Deus responde a tudo isto. </a:t>
            </a:r>
            <a:endParaRPr lang="pt-BR" sz="2200" dirty="0">
              <a:solidFill>
                <a:srgbClr val="FFFF00"/>
              </a:solidFill>
              <a:latin typeface="Comic Sans MS" pitchFamily="66" charset="0"/>
            </a:endParaRPr>
          </a:p>
        </p:txBody>
      </p:sp>
    </p:spTree>
    <p:extLst>
      <p:ext uri="{BB962C8B-B14F-4D97-AF65-F5344CB8AC3E}">
        <p14:creationId xmlns:p14="http://schemas.microsoft.com/office/powerpoint/2010/main" val="4112594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04048" y="188640"/>
            <a:ext cx="4032448" cy="6524863"/>
          </a:xfrm>
          <a:prstGeom prst="rect">
            <a:avLst/>
          </a:prstGeom>
          <a:noFill/>
        </p:spPr>
        <p:txBody>
          <a:bodyPr wrap="square" rtlCol="0">
            <a:spAutoFit/>
          </a:bodyPr>
          <a:lstStyle/>
          <a:p>
            <a:pPr algn="ctr"/>
            <a:r>
              <a:rPr lang="pt-BR" sz="2200" b="1" dirty="0">
                <a:solidFill>
                  <a:srgbClr val="FFFF00"/>
                </a:solidFill>
                <a:latin typeface="Comic Sans MS" pitchFamily="66" charset="0"/>
              </a:rPr>
              <a:t>Não podemos conceber exatamente como foi que isto aconteceu, muito menos quando foi que aconteceu. A Ciência tem procurado respostas para estas questões, mas é impossível chegar a uma conclusão científica. Há teorias que remetem o cenário inicial para </a:t>
            </a:r>
            <a:r>
              <a:rPr lang="pt-BR" sz="2200" b="1" dirty="0" smtClean="0">
                <a:solidFill>
                  <a:srgbClr val="FFFF00"/>
                </a:solidFill>
                <a:latin typeface="Comic Sans MS" pitchFamily="66" charset="0"/>
              </a:rPr>
              <a:t>13 </a:t>
            </a:r>
            <a:r>
              <a:rPr lang="pt-BR" sz="2200" b="1" dirty="0">
                <a:solidFill>
                  <a:srgbClr val="FFFF00"/>
                </a:solidFill>
                <a:latin typeface="Comic Sans MS" pitchFamily="66" charset="0"/>
              </a:rPr>
              <a:t>ou 15 bilhões de anos atrás</a:t>
            </a:r>
            <a:r>
              <a:rPr lang="pt-BR" sz="2200" b="1" dirty="0" smtClean="0">
                <a:solidFill>
                  <a:srgbClr val="FFFF00"/>
                </a:solidFill>
                <a:latin typeface="Comic Sans MS" pitchFamily="66" charset="0"/>
              </a:rPr>
              <a:t>. Como </a:t>
            </a:r>
            <a:r>
              <a:rPr lang="pt-BR" sz="2200" b="1" dirty="0">
                <a:solidFill>
                  <a:srgbClr val="FFFF00"/>
                </a:solidFill>
                <a:latin typeface="Comic Sans MS" pitchFamily="66" charset="0"/>
              </a:rPr>
              <a:t>chegou a esses números bilionários, só mesmo ela em suas elucubrações e equações pode </a:t>
            </a:r>
            <a:r>
              <a:rPr lang="pt-BR" sz="2200" b="1" dirty="0" smtClean="0">
                <a:solidFill>
                  <a:srgbClr val="FFFF00"/>
                </a:solidFill>
                <a:latin typeface="Comic Sans MS" pitchFamily="66" charset="0"/>
              </a:rPr>
              <a:t>explicar. A Palavra de Deus fecha a questão para nós, de forma clara e sucinta: </a:t>
            </a:r>
            <a:r>
              <a:rPr lang="pt-BR" sz="2200" b="1" i="1" dirty="0" smtClean="0">
                <a:latin typeface="Comic Sans MS" pitchFamily="66" charset="0"/>
              </a:rPr>
              <a:t>“</a:t>
            </a:r>
            <a:r>
              <a:rPr lang="pt-BR" sz="2200" b="1" i="1" dirty="0" err="1" smtClean="0">
                <a:latin typeface="Comic Sans MS" pitchFamily="66" charset="0"/>
              </a:rPr>
              <a:t>Bereshith</a:t>
            </a:r>
            <a:r>
              <a:rPr lang="pt-BR" sz="2200" b="1" i="1" dirty="0" smtClean="0">
                <a:latin typeface="Comic Sans MS" pitchFamily="66" charset="0"/>
              </a:rPr>
              <a:t>”</a:t>
            </a:r>
            <a:endParaRPr lang="pt-BR" sz="2200" i="1" dirty="0"/>
          </a:p>
        </p:txBody>
      </p:sp>
      <p:sp>
        <p:nvSpPr>
          <p:cNvPr id="3" name="CaixaDeTexto 2"/>
          <p:cNvSpPr txBox="1"/>
          <p:nvPr/>
        </p:nvSpPr>
        <p:spPr>
          <a:xfrm>
            <a:off x="179512" y="6033482"/>
            <a:ext cx="4680520" cy="707886"/>
          </a:xfrm>
          <a:prstGeom prst="rect">
            <a:avLst/>
          </a:prstGeom>
          <a:noFill/>
        </p:spPr>
        <p:txBody>
          <a:bodyPr wrap="square" rtlCol="0">
            <a:spAutoFit/>
          </a:bodyPr>
          <a:lstStyle/>
          <a:p>
            <a:pPr algn="ctr"/>
            <a:r>
              <a:rPr lang="pt-BR" dirty="0" smtClean="0"/>
              <a:t>“</a:t>
            </a:r>
            <a:r>
              <a:rPr lang="pt-BR" sz="2000" b="1" i="1" dirty="0" smtClean="0">
                <a:latin typeface="Comic Sans MS" pitchFamily="66" charset="0"/>
              </a:rPr>
              <a:t>No princípio criou Deus </a:t>
            </a:r>
          </a:p>
          <a:p>
            <a:pPr algn="ctr"/>
            <a:r>
              <a:rPr lang="pt-BR" sz="2000" b="1" i="1" dirty="0" smtClean="0">
                <a:latin typeface="Comic Sans MS" pitchFamily="66" charset="0"/>
              </a:rPr>
              <a:t>os céus e a terra.”  </a:t>
            </a:r>
            <a:r>
              <a:rPr lang="pt-BR" sz="2000" b="1" i="1" dirty="0" err="1" smtClean="0">
                <a:latin typeface="Comic Sans MS" pitchFamily="66" charset="0"/>
              </a:rPr>
              <a:t>Gn</a:t>
            </a:r>
            <a:r>
              <a:rPr lang="pt-BR" sz="2000" b="1" i="1" dirty="0" smtClean="0">
                <a:latin typeface="Comic Sans MS" pitchFamily="66" charset="0"/>
              </a:rPr>
              <a:t> 1.1</a:t>
            </a:r>
            <a:endParaRPr lang="pt-BR" sz="2000" b="1" i="1" dirty="0">
              <a:latin typeface="Comic Sans MS" pitchFamily="66" charset="0"/>
            </a:endParaRPr>
          </a:p>
        </p:txBody>
      </p:sp>
      <p:pic>
        <p:nvPicPr>
          <p:cNvPr id="3074" name="il_fi" descr="como-foi-a-explosao-do-big-b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58972"/>
            <a:ext cx="4717644" cy="5090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CaixaDeTexto 4"/>
          <p:cNvSpPr txBox="1"/>
          <p:nvPr/>
        </p:nvSpPr>
        <p:spPr>
          <a:xfrm>
            <a:off x="286404" y="159023"/>
            <a:ext cx="4573628" cy="461665"/>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PRIMEIRO – </a:t>
            </a: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1.1-5</a:t>
            </a:r>
            <a:endParaRPr lang="pt-BR" sz="2000" b="1" dirty="0">
              <a:solidFill>
                <a:srgbClr val="FFFF00"/>
              </a:solidFill>
              <a:latin typeface="Comic Sans MS" pitchFamily="66" charset="0"/>
            </a:endParaRPr>
          </a:p>
        </p:txBody>
      </p:sp>
    </p:spTree>
    <p:extLst>
      <p:ext uri="{BB962C8B-B14F-4D97-AF65-F5344CB8AC3E}">
        <p14:creationId xmlns:p14="http://schemas.microsoft.com/office/powerpoint/2010/main" val="152362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16632"/>
            <a:ext cx="5940152" cy="6863417"/>
          </a:xfrm>
          <a:prstGeom prst="rect">
            <a:avLst/>
          </a:prstGeom>
          <a:noFill/>
        </p:spPr>
        <p:txBody>
          <a:bodyPr wrap="square" rtlCol="0">
            <a:spAutoFit/>
          </a:bodyPr>
          <a:lstStyle/>
          <a:p>
            <a:pPr algn="ctr"/>
            <a:r>
              <a:rPr lang="pt-BR" sz="2200" b="1" dirty="0">
                <a:solidFill>
                  <a:srgbClr val="FFFF00"/>
                </a:solidFill>
                <a:latin typeface="Comic Sans MS" pitchFamily="66" charset="0"/>
              </a:rPr>
              <a:t>Essa mesma ciência tenta explicar o universo e o nosso mundo atribuindo o início de tudo a uma grande explosão, teoria esta que tomou o nome de "big </a:t>
            </a:r>
            <a:r>
              <a:rPr lang="pt-BR" sz="2200" b="1" dirty="0" err="1">
                <a:solidFill>
                  <a:srgbClr val="FFFF00"/>
                </a:solidFill>
                <a:latin typeface="Comic Sans MS" pitchFamily="66" charset="0"/>
              </a:rPr>
              <a:t>bang</a:t>
            </a:r>
            <a:r>
              <a:rPr lang="pt-BR" sz="2200" b="1" dirty="0">
                <a:solidFill>
                  <a:srgbClr val="FFFF00"/>
                </a:solidFill>
                <a:latin typeface="Comic Sans MS" pitchFamily="66" charset="0"/>
              </a:rPr>
              <a:t>". Esta explosão de algo material que desconhecemos, desencadeou além de um grande e imenso clarão, a desintegração de um </a:t>
            </a:r>
            <a:r>
              <a:rPr lang="pt-BR" sz="2200" b="1" dirty="0" err="1">
                <a:solidFill>
                  <a:srgbClr val="FFFF00"/>
                </a:solidFill>
                <a:latin typeface="Comic Sans MS" pitchFamily="66" charset="0"/>
              </a:rPr>
              <a:t>sem-números</a:t>
            </a:r>
            <a:r>
              <a:rPr lang="pt-BR" sz="2200" b="1" dirty="0">
                <a:solidFill>
                  <a:srgbClr val="FFFF00"/>
                </a:solidFill>
                <a:latin typeface="Comic Sans MS" pitchFamily="66" charset="0"/>
              </a:rPr>
              <a:t> de projéteis e partículas, estilhaços e </a:t>
            </a:r>
            <a:r>
              <a:rPr lang="pt-BR" sz="2200" b="1" dirty="0" err="1">
                <a:solidFill>
                  <a:srgbClr val="FFFF00"/>
                </a:solidFill>
                <a:latin typeface="Comic Sans MS" pitchFamily="66" charset="0"/>
              </a:rPr>
              <a:t>faiscas</a:t>
            </a:r>
            <a:r>
              <a:rPr lang="pt-BR" sz="2200" b="1" dirty="0">
                <a:solidFill>
                  <a:srgbClr val="FFFF00"/>
                </a:solidFill>
                <a:latin typeface="Comic Sans MS" pitchFamily="66" charset="0"/>
              </a:rPr>
              <a:t>, que se dispersaram pelo espaço infinito, sendo causa e razão de outras explosões sem fim, para alguns cientistas, dinâmica esta que ainda está se desenrolando no universo em </a:t>
            </a:r>
            <a:r>
              <a:rPr lang="pt-BR" sz="2200" b="1" dirty="0" smtClean="0">
                <a:solidFill>
                  <a:srgbClr val="FFFF00"/>
                </a:solidFill>
                <a:latin typeface="Comic Sans MS" pitchFamily="66" charset="0"/>
              </a:rPr>
              <a:t>expansão. Esses </a:t>
            </a:r>
            <a:r>
              <a:rPr lang="pt-BR" sz="2200" b="1" dirty="0">
                <a:solidFill>
                  <a:srgbClr val="FFFF00"/>
                </a:solidFill>
                <a:latin typeface="Comic Sans MS" pitchFamily="66" charset="0"/>
              </a:rPr>
              <a:t>fragmentos e lascas se espalharam pelo espaço, sendo os formadores das galáxias, dos sóis, dos </a:t>
            </a:r>
            <a:r>
              <a:rPr lang="pt-BR" sz="2200" b="1" dirty="0" err="1">
                <a:solidFill>
                  <a:srgbClr val="FFFF00"/>
                </a:solidFill>
                <a:latin typeface="Comic Sans MS" pitchFamily="66" charset="0"/>
              </a:rPr>
              <a:t>asteróides</a:t>
            </a:r>
            <a:r>
              <a:rPr lang="pt-BR" sz="2200" b="1" dirty="0">
                <a:solidFill>
                  <a:srgbClr val="FFFF00"/>
                </a:solidFill>
                <a:latin typeface="Comic Sans MS" pitchFamily="66" charset="0"/>
              </a:rPr>
              <a:t>, das estrelas recheando assim de corpos celestes o universo que a Cosmogonia tenta nos explicar</a:t>
            </a:r>
            <a:r>
              <a:rPr lang="pt-BR" sz="2200" b="1" dirty="0" smtClean="0">
                <a:solidFill>
                  <a:srgbClr val="FFFF00"/>
                </a:solidFill>
                <a:latin typeface="Comic Sans MS" pitchFamily="66" charset="0"/>
              </a:rPr>
              <a:t>.</a:t>
            </a:r>
            <a:endParaRPr lang="pt-BR" sz="2200" b="1" dirty="0">
              <a:solidFill>
                <a:srgbClr val="FFFF00"/>
              </a:solidFill>
              <a:latin typeface="Comic Sans MS" pitchFamily="66" charset="0"/>
            </a:endParaRPr>
          </a:p>
        </p:txBody>
      </p:sp>
      <p:pic>
        <p:nvPicPr>
          <p:cNvPr id="4098" name="il_fi" descr="Big_b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6632"/>
            <a:ext cx="3096344" cy="4936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5940152" y="5229200"/>
            <a:ext cx="3096344" cy="1631216"/>
          </a:xfrm>
          <a:prstGeom prst="rect">
            <a:avLst/>
          </a:prstGeom>
          <a:noFill/>
        </p:spPr>
        <p:txBody>
          <a:bodyPr wrap="square" rtlCol="0">
            <a:spAutoFit/>
          </a:bodyPr>
          <a:lstStyle/>
          <a:p>
            <a:pPr algn="ctr"/>
            <a:r>
              <a:rPr lang="pt-BR" sz="1600" b="1" i="1" dirty="0" smtClean="0">
                <a:latin typeface="Comic Sans MS" pitchFamily="66" charset="0"/>
              </a:rPr>
              <a:t>“A terra era sem forma e vazia, e havia trevas sobre a face do abismo, mas o Espírito de Deus pairava sobre a face das águas.” </a:t>
            </a:r>
          </a:p>
          <a:p>
            <a:pPr algn="ctr"/>
            <a:r>
              <a:rPr lang="pt-BR" b="1" dirty="0" err="1" smtClean="0"/>
              <a:t>Gn</a:t>
            </a:r>
            <a:r>
              <a:rPr lang="pt-BR" b="1" dirty="0" smtClean="0"/>
              <a:t> 1.2</a:t>
            </a:r>
            <a:endParaRPr lang="pt-BR" b="1" dirty="0"/>
          </a:p>
        </p:txBody>
      </p:sp>
    </p:spTree>
    <p:extLst>
      <p:ext uri="{BB962C8B-B14F-4D97-AF65-F5344CB8AC3E}">
        <p14:creationId xmlns:p14="http://schemas.microsoft.com/office/powerpoint/2010/main" val="453361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gb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680520"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CaixaDeTexto 3"/>
          <p:cNvSpPr txBox="1"/>
          <p:nvPr/>
        </p:nvSpPr>
        <p:spPr>
          <a:xfrm>
            <a:off x="5076056" y="116632"/>
            <a:ext cx="4067944" cy="6863417"/>
          </a:xfrm>
          <a:prstGeom prst="rect">
            <a:avLst/>
          </a:prstGeom>
          <a:noFill/>
        </p:spPr>
        <p:txBody>
          <a:bodyPr wrap="square" rtlCol="0">
            <a:spAutoFit/>
          </a:bodyPr>
          <a:lstStyle/>
          <a:p>
            <a:pPr algn="ctr"/>
            <a:r>
              <a:rPr lang="pt-BR" sz="2200" b="1" dirty="0">
                <a:solidFill>
                  <a:srgbClr val="FFFF00"/>
                </a:solidFill>
                <a:latin typeface="Comic Sans MS" pitchFamily="66" charset="0"/>
              </a:rPr>
              <a:t>No entanto, "alguém" já explicou isto com muita simplicidade. O autor de todo este fenômeno o contou para Moisés que o transcreveu no texto que estamos lendo. Tudo que se sabe sobre o universo desde que Pitágoras no século VI a.C. até </a:t>
            </a:r>
            <a:r>
              <a:rPr lang="pt-BR" sz="2200" b="1" dirty="0" err="1">
                <a:solidFill>
                  <a:srgbClr val="FFFF00"/>
                </a:solidFill>
                <a:latin typeface="Comic Sans MS" pitchFamily="66" charset="0"/>
              </a:rPr>
              <a:t>Hublle</a:t>
            </a:r>
            <a:r>
              <a:rPr lang="pt-BR" sz="2200" b="1" dirty="0">
                <a:solidFill>
                  <a:srgbClr val="FFFF00"/>
                </a:solidFill>
                <a:latin typeface="Comic Sans MS" pitchFamily="66" charset="0"/>
              </a:rPr>
              <a:t> no final deste século XX tentaram desvendar, está contido em duas palavras apenas do autor da vida e do </a:t>
            </a:r>
            <a:r>
              <a:rPr lang="pt-BR" sz="2200" b="1" dirty="0" smtClean="0">
                <a:solidFill>
                  <a:srgbClr val="FFFF00"/>
                </a:solidFill>
                <a:latin typeface="Comic Sans MS" pitchFamily="66" charset="0"/>
              </a:rPr>
              <a:t>mundo. Como crentes, não precisamos da explicação científica para crer na onipotência do Deus Criador, que tudo pode criar em instantes.</a:t>
            </a:r>
            <a:endParaRPr lang="pt-BR" sz="2400" dirty="0"/>
          </a:p>
        </p:txBody>
      </p:sp>
      <p:sp>
        <p:nvSpPr>
          <p:cNvPr id="3" name="CaixaDeTexto 2"/>
          <p:cNvSpPr txBox="1"/>
          <p:nvPr/>
        </p:nvSpPr>
        <p:spPr>
          <a:xfrm>
            <a:off x="179512" y="5581689"/>
            <a:ext cx="4680520" cy="1015663"/>
          </a:xfrm>
          <a:prstGeom prst="rect">
            <a:avLst/>
          </a:prstGeom>
          <a:noFill/>
        </p:spPr>
        <p:txBody>
          <a:bodyPr wrap="square" rtlCol="0">
            <a:spAutoFit/>
          </a:bodyPr>
          <a:lstStyle/>
          <a:p>
            <a:pPr algn="ctr"/>
            <a:r>
              <a:rPr lang="pt-BR" dirty="0" smtClean="0"/>
              <a:t>“</a:t>
            </a:r>
            <a:r>
              <a:rPr lang="pt-BR" sz="2000" b="1" i="1" dirty="0">
                <a:latin typeface="Comic Sans MS" pitchFamily="66" charset="0"/>
              </a:rPr>
              <a:t>D</a:t>
            </a:r>
            <a:r>
              <a:rPr lang="pt-BR" sz="2000" b="1" i="1" dirty="0" smtClean="0">
                <a:latin typeface="Comic Sans MS" pitchFamily="66" charset="0"/>
              </a:rPr>
              <a:t>isse Deus: </a:t>
            </a:r>
          </a:p>
          <a:p>
            <a:pPr algn="ctr"/>
            <a:r>
              <a:rPr lang="pt-BR" sz="2000" b="1" i="1" dirty="0" smtClean="0">
                <a:latin typeface="Comic Sans MS" pitchFamily="66" charset="0"/>
              </a:rPr>
              <a:t>Haja luz. E houve luz”</a:t>
            </a:r>
          </a:p>
          <a:p>
            <a:pPr algn="ctr"/>
            <a:r>
              <a:rPr lang="pt-BR" sz="2000" b="1" i="1" dirty="0" err="1" smtClean="0">
                <a:latin typeface="Comic Sans MS" pitchFamily="66" charset="0"/>
              </a:rPr>
              <a:t>Gn</a:t>
            </a:r>
            <a:r>
              <a:rPr lang="pt-BR" sz="2000" b="1" i="1" dirty="0" smtClean="0">
                <a:latin typeface="Comic Sans MS" pitchFamily="66" charset="0"/>
              </a:rPr>
              <a:t> 1.3</a:t>
            </a:r>
            <a:endParaRPr lang="pt-BR" sz="2000" b="1" i="1" dirty="0">
              <a:latin typeface="Comic Sans MS" pitchFamily="66" charset="0"/>
            </a:endParaRPr>
          </a:p>
        </p:txBody>
      </p:sp>
    </p:spTree>
    <p:extLst>
      <p:ext uri="{BB962C8B-B14F-4D97-AF65-F5344CB8AC3E}">
        <p14:creationId xmlns:p14="http://schemas.microsoft.com/office/powerpoint/2010/main" val="3988760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steriosdomundo.com/wp-content/uploads/2012/12/T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630" y="312389"/>
            <a:ext cx="5276850" cy="5276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aixaDeTexto 1"/>
          <p:cNvSpPr txBox="1"/>
          <p:nvPr/>
        </p:nvSpPr>
        <p:spPr>
          <a:xfrm>
            <a:off x="107504" y="188640"/>
            <a:ext cx="3508126" cy="6555641"/>
          </a:xfrm>
          <a:prstGeom prst="rect">
            <a:avLst/>
          </a:prstGeom>
          <a:noFill/>
        </p:spPr>
        <p:txBody>
          <a:bodyPr wrap="square" rtlCol="0">
            <a:spAutoFit/>
          </a:bodyPr>
          <a:lstStyle/>
          <a:p>
            <a:pPr algn="ctr"/>
            <a:r>
              <a:rPr lang="pt-BR" sz="2000" b="1" dirty="0">
                <a:solidFill>
                  <a:srgbClr val="FFFF00"/>
                </a:solidFill>
                <a:latin typeface="Comic Sans MS" pitchFamily="66" charset="0"/>
              </a:rPr>
              <a:t>Que simplicidade! "Fiat Lux", e a luz surgiu, remetendo para cada canto do universo, no tempo certo, aquilo que o Senhor queria para formar este cosmos maravilhoso em que habitamos, </a:t>
            </a:r>
            <a:r>
              <a:rPr lang="pt-BR" sz="2000" b="1" dirty="0" smtClean="0">
                <a:solidFill>
                  <a:srgbClr val="FFFF00"/>
                </a:solidFill>
                <a:latin typeface="Comic Sans MS" pitchFamily="66" charset="0"/>
              </a:rPr>
              <a:t>este planeta terra, partícula </a:t>
            </a:r>
            <a:r>
              <a:rPr lang="pt-BR" sz="2000" b="1" dirty="0" err="1">
                <a:solidFill>
                  <a:srgbClr val="FFFF00"/>
                </a:solidFill>
                <a:latin typeface="Comic Sans MS" pitchFamily="66" charset="0"/>
              </a:rPr>
              <a:t>inifinitesimal</a:t>
            </a:r>
            <a:r>
              <a:rPr lang="pt-BR" sz="2000" b="1" dirty="0">
                <a:solidFill>
                  <a:srgbClr val="FFFF00"/>
                </a:solidFill>
                <a:latin typeface="Comic Sans MS" pitchFamily="66" charset="0"/>
              </a:rPr>
              <a:t> de um painel descomunal de galáxias, sóis, planetas e estrelas. Isto aconteceu no primeiro dia, </a:t>
            </a:r>
            <a:r>
              <a:rPr lang="pt-BR" sz="2000" b="1" dirty="0" smtClean="0">
                <a:solidFill>
                  <a:srgbClr val="FFFF00"/>
                </a:solidFill>
                <a:latin typeface="Comic Sans MS" pitchFamily="66" charset="0"/>
              </a:rPr>
              <a:t>apenas</a:t>
            </a:r>
            <a:r>
              <a:rPr lang="pt-BR" sz="2000" b="1" dirty="0">
                <a:solidFill>
                  <a:srgbClr val="FFFF00"/>
                </a:solidFill>
                <a:latin typeface="Comic Sans MS" pitchFamily="66" charset="0"/>
              </a:rPr>
              <a:t>,</a:t>
            </a:r>
            <a:r>
              <a:rPr lang="pt-BR" sz="2000" b="1" dirty="0" smtClean="0">
                <a:solidFill>
                  <a:srgbClr val="FFFF00"/>
                </a:solidFill>
                <a:latin typeface="Comic Sans MS" pitchFamily="66" charset="0"/>
              </a:rPr>
              <a:t> </a:t>
            </a:r>
            <a:r>
              <a:rPr lang="pt-BR" sz="2000" b="1" dirty="0">
                <a:solidFill>
                  <a:srgbClr val="FFFF00"/>
                </a:solidFill>
                <a:latin typeface="Comic Sans MS" pitchFamily="66" charset="0"/>
              </a:rPr>
              <a:t>cerca de </a:t>
            </a:r>
            <a:r>
              <a:rPr lang="pt-BR" sz="2000" b="1" dirty="0" smtClean="0">
                <a:solidFill>
                  <a:srgbClr val="FFFF00"/>
                </a:solidFill>
                <a:latin typeface="Comic Sans MS" pitchFamily="66" charset="0"/>
              </a:rPr>
              <a:t>5 a 7 bilhões dos anos da Ciência. </a:t>
            </a:r>
          </a:p>
          <a:p>
            <a:pPr algn="ctr"/>
            <a:r>
              <a:rPr lang="pt-BR" sz="2000" b="1" dirty="0" smtClean="0">
                <a:solidFill>
                  <a:srgbClr val="FFFF00"/>
                </a:solidFill>
                <a:latin typeface="Comic Sans MS" pitchFamily="66" charset="0"/>
              </a:rPr>
              <a:t>O </a:t>
            </a:r>
            <a:r>
              <a:rPr lang="pt-BR" sz="2000" b="1" dirty="0">
                <a:solidFill>
                  <a:srgbClr val="FFFF00"/>
                </a:solidFill>
                <a:latin typeface="Comic Sans MS" pitchFamily="66" charset="0"/>
              </a:rPr>
              <a:t>criacionismo divino em que cremos</a:t>
            </a:r>
            <a:r>
              <a:rPr lang="pt-BR" sz="2000" b="1" dirty="0" smtClean="0">
                <a:solidFill>
                  <a:srgbClr val="FFFF00"/>
                </a:solidFill>
                <a:latin typeface="Comic Sans MS" pitchFamily="66" charset="0"/>
              </a:rPr>
              <a:t>, não carece da explicação do evolucionismo </a:t>
            </a:r>
            <a:r>
              <a:rPr lang="pt-BR" sz="2000" b="1" dirty="0">
                <a:solidFill>
                  <a:srgbClr val="FFFF00"/>
                </a:solidFill>
                <a:latin typeface="Comic Sans MS" pitchFamily="66" charset="0"/>
              </a:rPr>
              <a:t>que a Ciência nos tenta incutir. </a:t>
            </a:r>
            <a:endParaRPr lang="pt-BR" dirty="0"/>
          </a:p>
        </p:txBody>
      </p:sp>
      <p:sp>
        <p:nvSpPr>
          <p:cNvPr id="3" name="CaixaDeTexto 2"/>
          <p:cNvSpPr txBox="1"/>
          <p:nvPr/>
        </p:nvSpPr>
        <p:spPr>
          <a:xfrm flipH="1">
            <a:off x="4067944" y="5654040"/>
            <a:ext cx="4738925" cy="1015663"/>
          </a:xfrm>
          <a:prstGeom prst="rect">
            <a:avLst/>
          </a:prstGeom>
          <a:noFill/>
        </p:spPr>
        <p:txBody>
          <a:bodyPr wrap="square" rtlCol="0">
            <a:spAutoFit/>
          </a:bodyPr>
          <a:lstStyle/>
          <a:p>
            <a:pPr algn="ctr"/>
            <a:r>
              <a:rPr lang="pt-BR" sz="2000" b="1" i="1" dirty="0" smtClean="0">
                <a:latin typeface="Comic Sans MS" pitchFamily="66" charset="0"/>
              </a:rPr>
              <a:t>“Viu  Deus que a luz era boa; </a:t>
            </a:r>
          </a:p>
          <a:p>
            <a:pPr algn="ctr"/>
            <a:r>
              <a:rPr lang="pt-BR" sz="2000" b="1" i="1" dirty="0" smtClean="0">
                <a:latin typeface="Comic Sans MS" pitchFamily="66" charset="0"/>
              </a:rPr>
              <a:t>e fez separação entre  a luz e as trevas”  </a:t>
            </a:r>
            <a:r>
              <a:rPr lang="pt-BR" sz="2000" b="1" i="1" dirty="0" err="1" smtClean="0">
                <a:latin typeface="Comic Sans MS" pitchFamily="66" charset="0"/>
              </a:rPr>
              <a:t>Gn</a:t>
            </a:r>
            <a:r>
              <a:rPr lang="pt-BR" sz="2000" b="1" i="1" dirty="0" smtClean="0">
                <a:latin typeface="Comic Sans MS" pitchFamily="66" charset="0"/>
              </a:rPr>
              <a:t> 1.4</a:t>
            </a:r>
            <a:endParaRPr lang="pt-BR" sz="2000" b="1" i="1" dirty="0">
              <a:latin typeface="Comic Sans MS" pitchFamily="66" charset="0"/>
            </a:endParaRPr>
          </a:p>
        </p:txBody>
      </p:sp>
    </p:spTree>
    <p:extLst>
      <p:ext uri="{BB962C8B-B14F-4D97-AF65-F5344CB8AC3E}">
        <p14:creationId xmlns:p14="http://schemas.microsoft.com/office/powerpoint/2010/main" val="282897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72001" y="44624"/>
            <a:ext cx="4571999" cy="7478970"/>
          </a:xfrm>
          <a:prstGeom prst="rect">
            <a:avLst/>
          </a:prstGeom>
          <a:noFill/>
        </p:spPr>
        <p:txBody>
          <a:bodyPr wrap="square" rtlCol="0">
            <a:spAutoFit/>
          </a:bodyPr>
          <a:lstStyle/>
          <a:p>
            <a:pPr algn="ctr"/>
            <a:r>
              <a:rPr lang="pt-BR" sz="2000" dirty="0" smtClean="0">
                <a:solidFill>
                  <a:srgbClr val="FFFF00"/>
                </a:solidFill>
                <a:latin typeface="Comic Sans MS" pitchFamily="66" charset="0"/>
              </a:rPr>
              <a:t>Dos bilhões </a:t>
            </a:r>
            <a:r>
              <a:rPr lang="pt-BR" sz="2000" dirty="0">
                <a:solidFill>
                  <a:srgbClr val="FFFF00"/>
                </a:solidFill>
                <a:latin typeface="Comic Sans MS" pitchFamily="66" charset="0"/>
              </a:rPr>
              <a:t>de </a:t>
            </a:r>
            <a:r>
              <a:rPr lang="pt-BR" sz="2000" dirty="0" smtClean="0">
                <a:solidFill>
                  <a:srgbClr val="FFFF00"/>
                </a:solidFill>
                <a:latin typeface="Comic Sans MS" pitchFamily="66" charset="0"/>
              </a:rPr>
              <a:t>anos da Ciência, 5 a 7 </a:t>
            </a:r>
            <a:r>
              <a:rPr lang="pt-BR" sz="2000" dirty="0">
                <a:solidFill>
                  <a:srgbClr val="FFFF00"/>
                </a:solidFill>
                <a:latin typeface="Comic Sans MS" pitchFamily="66" charset="0"/>
              </a:rPr>
              <a:t>se foram no "primeiro dia" de Deus</a:t>
            </a:r>
            <a:r>
              <a:rPr lang="pt-BR" sz="2000" dirty="0" smtClean="0">
                <a:solidFill>
                  <a:srgbClr val="FFFF00"/>
                </a:solidFill>
                <a:latin typeface="Comic Sans MS" pitchFamily="66" charset="0"/>
              </a:rPr>
              <a:t>. Enquanto </a:t>
            </a:r>
            <a:r>
              <a:rPr lang="pt-BR" sz="2000" dirty="0">
                <a:solidFill>
                  <a:srgbClr val="FFFF00"/>
                </a:solidFill>
                <a:latin typeface="Comic Sans MS" pitchFamily="66" charset="0"/>
              </a:rPr>
              <a:t>a terra se manteve aquecida, como resultado do grande calor do "fiat lux" divino, uma densa camada de nuvens estava permanentemente em torno de si. À medida que se afastava no tempo, da ocasião da explosão e, no espaço, do local em que ela se dera, os efeitos da altíssima temperatura da luz que surgira começaram a cessar. </a:t>
            </a:r>
            <a:endParaRPr lang="pt-BR" sz="2000" dirty="0" smtClean="0">
              <a:solidFill>
                <a:srgbClr val="FFFF00"/>
              </a:solidFill>
              <a:latin typeface="Comic Sans MS" pitchFamily="66" charset="0"/>
            </a:endParaRPr>
          </a:p>
          <a:p>
            <a:pPr algn="ctr"/>
            <a:r>
              <a:rPr lang="pt-BR" sz="2000" dirty="0" smtClean="0">
                <a:solidFill>
                  <a:srgbClr val="FFFF00"/>
                </a:solidFill>
                <a:latin typeface="Comic Sans MS" pitchFamily="66" charset="0"/>
              </a:rPr>
              <a:t>A terra começou a esfriar, fazendo que as nuvens se condensassem se transformando em chuva abundante, que por cerca de outros 2 bilhões de anos vai formar os mares e os oceanos  nas partes mais baixas separando -os do solo rochoso das partes mais altas  sob o firmamento que ele fixara. Moisés descreveu isto de forma sucinta:</a:t>
            </a:r>
          </a:p>
          <a:p>
            <a:pPr algn="ctr"/>
            <a:endParaRPr lang="pt-BR" sz="2000" dirty="0" smtClean="0">
              <a:solidFill>
                <a:srgbClr val="FFFF00"/>
              </a:solidFill>
              <a:latin typeface="Comic Sans MS" pitchFamily="66" charset="0"/>
            </a:endParaRPr>
          </a:p>
          <a:p>
            <a:pPr algn="ctr"/>
            <a:endParaRPr lang="pt-BR" sz="2000" dirty="0">
              <a:solidFill>
                <a:srgbClr val="FFFF00"/>
              </a:solidFill>
            </a:endParaRPr>
          </a:p>
        </p:txBody>
      </p:sp>
      <p:pic>
        <p:nvPicPr>
          <p:cNvPr id="5122" name="il_fi" descr="cria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761598"/>
            <a:ext cx="4320480" cy="425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CaixaDeTexto 3"/>
          <p:cNvSpPr txBox="1"/>
          <p:nvPr/>
        </p:nvSpPr>
        <p:spPr>
          <a:xfrm>
            <a:off x="179512" y="5059050"/>
            <a:ext cx="4248471" cy="1754326"/>
          </a:xfrm>
          <a:prstGeom prst="rect">
            <a:avLst/>
          </a:prstGeom>
          <a:noFill/>
        </p:spPr>
        <p:txBody>
          <a:bodyPr wrap="square" rtlCol="0">
            <a:spAutoFit/>
          </a:bodyPr>
          <a:lstStyle/>
          <a:p>
            <a:pPr algn="ctr"/>
            <a:r>
              <a:rPr lang="pt-BR" b="1" i="1" dirty="0">
                <a:latin typeface="Comic Sans MS" pitchFamily="66" charset="0"/>
              </a:rPr>
              <a:t>"E disse Deus: Haja um firmamento no meio das águas</a:t>
            </a:r>
            <a:r>
              <a:rPr lang="pt-BR" b="1" i="1" dirty="0" smtClean="0">
                <a:latin typeface="Comic Sans MS" pitchFamily="66" charset="0"/>
              </a:rPr>
              <a:t>, e </a:t>
            </a:r>
            <a:r>
              <a:rPr lang="pt-BR" b="1" i="1" dirty="0">
                <a:latin typeface="Comic Sans MS" pitchFamily="66" charset="0"/>
              </a:rPr>
              <a:t>haja separação entre águas e águas... E assim foi</a:t>
            </a:r>
            <a:r>
              <a:rPr lang="pt-BR" b="1" i="1" dirty="0" smtClean="0">
                <a:latin typeface="Comic Sans MS" pitchFamily="66" charset="0"/>
              </a:rPr>
              <a:t>. Chamou </a:t>
            </a:r>
            <a:r>
              <a:rPr lang="pt-BR" b="1" i="1" dirty="0">
                <a:latin typeface="Comic Sans MS" pitchFamily="66" charset="0"/>
              </a:rPr>
              <a:t>Deus ao firmamento céu, e foi a tarde e a manhã</a:t>
            </a:r>
            <a:r>
              <a:rPr lang="pt-BR" b="1" i="1" dirty="0" smtClean="0">
                <a:latin typeface="Comic Sans MS" pitchFamily="66" charset="0"/>
              </a:rPr>
              <a:t>, o </a:t>
            </a:r>
            <a:r>
              <a:rPr lang="pt-BR" b="1" i="1" dirty="0">
                <a:latin typeface="Comic Sans MS" pitchFamily="66" charset="0"/>
              </a:rPr>
              <a:t>dia segundo." </a:t>
            </a:r>
            <a:r>
              <a:rPr lang="pt-BR" b="1" dirty="0" err="1">
                <a:latin typeface="Comic Sans MS" pitchFamily="66" charset="0"/>
              </a:rPr>
              <a:t>Gn</a:t>
            </a:r>
            <a:r>
              <a:rPr lang="pt-BR" b="1" dirty="0">
                <a:latin typeface="Comic Sans MS" pitchFamily="66" charset="0"/>
              </a:rPr>
              <a:t> </a:t>
            </a:r>
            <a:r>
              <a:rPr lang="pt-BR" b="1" dirty="0" smtClean="0">
                <a:latin typeface="Comic Sans MS" pitchFamily="66" charset="0"/>
              </a:rPr>
              <a:t>1.6,8</a:t>
            </a:r>
            <a:endParaRPr lang="pt-BR" dirty="0"/>
          </a:p>
        </p:txBody>
      </p:sp>
      <p:sp>
        <p:nvSpPr>
          <p:cNvPr id="5" name="CaixaDeTexto 4"/>
          <p:cNvSpPr txBox="1"/>
          <p:nvPr/>
        </p:nvSpPr>
        <p:spPr>
          <a:xfrm>
            <a:off x="35496" y="116632"/>
            <a:ext cx="4536504" cy="461665"/>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SEGUNDO – </a:t>
            </a: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1.6-8</a:t>
            </a:r>
            <a:endParaRPr lang="pt-BR" sz="2000" b="1" dirty="0">
              <a:solidFill>
                <a:srgbClr val="FFFF00"/>
              </a:solidFill>
              <a:latin typeface="Comic Sans MS" pitchFamily="66" charset="0"/>
            </a:endParaRPr>
          </a:p>
        </p:txBody>
      </p:sp>
    </p:spTree>
    <p:extLst>
      <p:ext uri="{BB962C8B-B14F-4D97-AF65-F5344CB8AC3E}">
        <p14:creationId xmlns:p14="http://schemas.microsoft.com/office/powerpoint/2010/main" val="87592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27384"/>
            <a:ext cx="4811213" cy="7448193"/>
          </a:xfrm>
          <a:prstGeom prst="rect">
            <a:avLst/>
          </a:prstGeom>
          <a:noFill/>
        </p:spPr>
        <p:txBody>
          <a:bodyPr wrap="square" rtlCol="0">
            <a:spAutoFit/>
          </a:bodyPr>
          <a:lstStyle/>
          <a:p>
            <a:pPr algn="ctr"/>
            <a:r>
              <a:rPr lang="pt-BR" sz="2000" dirty="0">
                <a:solidFill>
                  <a:srgbClr val="FFFF00"/>
                </a:solidFill>
                <a:latin typeface="Comic Sans MS" pitchFamily="66" charset="0"/>
              </a:rPr>
              <a:t>A água trazida pelas chuvas </a:t>
            </a:r>
            <a:endParaRPr lang="pt-BR" sz="2000" dirty="0" smtClean="0">
              <a:solidFill>
                <a:srgbClr val="FFFF00"/>
              </a:solidFill>
              <a:latin typeface="Comic Sans MS" pitchFamily="66" charset="0"/>
            </a:endParaRPr>
          </a:p>
          <a:p>
            <a:pPr algn="ctr"/>
            <a:r>
              <a:rPr lang="pt-BR" sz="2000" dirty="0" smtClean="0">
                <a:solidFill>
                  <a:srgbClr val="FFFF00"/>
                </a:solidFill>
                <a:latin typeface="Comic Sans MS" pitchFamily="66" charset="0"/>
              </a:rPr>
              <a:t>continuou </a:t>
            </a:r>
            <a:r>
              <a:rPr lang="pt-BR" sz="2000" dirty="0">
                <a:solidFill>
                  <a:srgbClr val="FFFF00"/>
                </a:solidFill>
                <a:latin typeface="Comic Sans MS" pitchFamily="66" charset="0"/>
              </a:rPr>
              <a:t>a escorrer para as partes mais baixas do planeta, formando os lagos, os mares, os rios e os oceanos. Isto não aconteceu de uma hora para a outra como lemos, mas, sim, durante milhões de anos. Essas águas iam e voltavam, mudando a estrutura da parte seca e a configuração dos litorais de cada continente e ilha que estavam em formação. Isto foi como que "peneirando" a água do mar, que passou a tornar-se menos densa à medida que os milênios passavam. Quantas vezes isto ocorreu ninguém sabe. Só o Senhor. Mas o fato é que, num determinado momento, aconteceu aquilo que Moisés descreveu. As águas não voltaram mais a ocupar as terras mais altas, passando a se constituir, definitivamente, nos oceanos, mares, lagos e </a:t>
            </a:r>
            <a:r>
              <a:rPr lang="pt-BR" sz="2000" dirty="0" smtClean="0">
                <a:solidFill>
                  <a:srgbClr val="FFFF00"/>
                </a:solidFill>
                <a:latin typeface="Comic Sans MS" pitchFamily="66" charset="0"/>
              </a:rPr>
              <a:t>rios</a:t>
            </a:r>
            <a:r>
              <a:rPr lang="pt-BR" sz="2000" dirty="0">
                <a:solidFill>
                  <a:srgbClr val="FFFF00"/>
                </a:solidFill>
                <a:latin typeface="Comic Sans MS" pitchFamily="66" charset="0"/>
              </a:rPr>
              <a:t>:</a:t>
            </a:r>
            <a:r>
              <a:rPr lang="pt-BR" sz="2000" dirty="0" smtClean="0">
                <a:solidFill>
                  <a:srgbClr val="FFFF00"/>
                </a:solidFill>
                <a:latin typeface="Comic Sans MS" pitchFamily="66" charset="0"/>
              </a:rPr>
              <a:t> </a:t>
            </a:r>
            <a:endParaRPr lang="pt-BR" sz="2000" dirty="0">
              <a:solidFill>
                <a:srgbClr val="FFFF00"/>
              </a:solidFill>
              <a:latin typeface="Comic Sans MS" pitchFamily="66" charset="0"/>
            </a:endParaRPr>
          </a:p>
          <a:p>
            <a:pPr algn="ctr"/>
            <a:endParaRPr lang="pt-BR" sz="2000" dirty="0">
              <a:solidFill>
                <a:srgbClr val="FFFF00"/>
              </a:solidFill>
              <a:latin typeface="Comic Sans MS" pitchFamily="66" charset="0"/>
            </a:endParaRPr>
          </a:p>
          <a:p>
            <a:endParaRPr lang="pt-BR" dirty="0"/>
          </a:p>
        </p:txBody>
      </p:sp>
      <p:pic>
        <p:nvPicPr>
          <p:cNvPr id="6146" name="Picture 2" descr="http://2.bp.blogspot.com/_oGyjI45G2W4/TSddqwQvawI/AAAAAAAAAAU/l3ya9bbKmFY/s1600/Globo+Terres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20688"/>
            <a:ext cx="3980299"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4846709" y="4782051"/>
            <a:ext cx="4189787" cy="2031325"/>
          </a:xfrm>
          <a:prstGeom prst="rect">
            <a:avLst/>
          </a:prstGeom>
          <a:noFill/>
        </p:spPr>
        <p:txBody>
          <a:bodyPr wrap="square" rtlCol="0">
            <a:spAutoFit/>
          </a:bodyPr>
          <a:lstStyle/>
          <a:p>
            <a:pPr algn="ctr"/>
            <a:r>
              <a:rPr lang="pt-BR" i="1" dirty="0">
                <a:latin typeface="Comic Sans MS" pitchFamily="66" charset="0"/>
              </a:rPr>
              <a:t>"E disse </a:t>
            </a:r>
            <a:r>
              <a:rPr lang="pt-BR" i="1" dirty="0" smtClean="0">
                <a:latin typeface="Comic Sans MS" pitchFamily="66" charset="0"/>
              </a:rPr>
              <a:t>Deus: Ajuntem-se </a:t>
            </a:r>
            <a:r>
              <a:rPr lang="pt-BR" i="1" dirty="0">
                <a:latin typeface="Comic Sans MS" pitchFamily="66" charset="0"/>
              </a:rPr>
              <a:t>num só lugar as águas que estão debaixo</a:t>
            </a:r>
          </a:p>
          <a:p>
            <a:pPr algn="ctr"/>
            <a:r>
              <a:rPr lang="pt-BR" i="1" dirty="0">
                <a:latin typeface="Comic Sans MS" pitchFamily="66" charset="0"/>
              </a:rPr>
              <a:t>do céu, e apareça o elemento seco. E assim foi. Chamou </a:t>
            </a:r>
            <a:r>
              <a:rPr lang="pt-BR" i="1" dirty="0" smtClean="0">
                <a:latin typeface="Comic Sans MS" pitchFamily="66" charset="0"/>
              </a:rPr>
              <a:t>Deus ao </a:t>
            </a:r>
            <a:r>
              <a:rPr lang="pt-BR" i="1" dirty="0">
                <a:latin typeface="Comic Sans MS" pitchFamily="66" charset="0"/>
              </a:rPr>
              <a:t>elemento seco terra, e ao ajuntamento das águas, mares</a:t>
            </a:r>
            <a:r>
              <a:rPr lang="pt-BR" i="1" dirty="0" smtClean="0">
                <a:latin typeface="Comic Sans MS" pitchFamily="66" charset="0"/>
              </a:rPr>
              <a:t>... E </a:t>
            </a:r>
            <a:r>
              <a:rPr lang="pt-BR" i="1" dirty="0">
                <a:latin typeface="Comic Sans MS" pitchFamily="66" charset="0"/>
              </a:rPr>
              <a:t>foi a tarde e a manhã, o dia terceiro." </a:t>
            </a:r>
            <a:r>
              <a:rPr lang="pt-BR" dirty="0" err="1"/>
              <a:t>Gn</a:t>
            </a:r>
            <a:r>
              <a:rPr lang="pt-BR" dirty="0"/>
              <a:t> </a:t>
            </a:r>
            <a:r>
              <a:rPr lang="pt-BR" dirty="0" smtClean="0"/>
              <a:t>1.9-13</a:t>
            </a:r>
            <a:endParaRPr lang="pt-BR" dirty="0"/>
          </a:p>
        </p:txBody>
      </p:sp>
      <p:sp>
        <p:nvSpPr>
          <p:cNvPr id="4" name="CaixaDeTexto 3"/>
          <p:cNvSpPr txBox="1"/>
          <p:nvPr/>
        </p:nvSpPr>
        <p:spPr>
          <a:xfrm>
            <a:off x="4499992" y="0"/>
            <a:ext cx="4752528" cy="461665"/>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TERCEIRO – </a:t>
            </a: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1.9-13</a:t>
            </a:r>
            <a:endParaRPr lang="pt-BR" sz="2400" b="1" dirty="0">
              <a:solidFill>
                <a:srgbClr val="FFFF00"/>
              </a:solidFill>
              <a:latin typeface="Comic Sans MS" pitchFamily="66" charset="0"/>
            </a:endParaRPr>
          </a:p>
        </p:txBody>
      </p:sp>
    </p:spTree>
    <p:extLst>
      <p:ext uri="{BB962C8B-B14F-4D97-AF65-F5344CB8AC3E}">
        <p14:creationId xmlns:p14="http://schemas.microsoft.com/office/powerpoint/2010/main" val="36415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23928" y="260648"/>
            <a:ext cx="5184576" cy="6740307"/>
          </a:xfrm>
          <a:prstGeom prst="rect">
            <a:avLst/>
          </a:prstGeom>
          <a:noFill/>
        </p:spPr>
        <p:txBody>
          <a:bodyPr wrap="square" rtlCol="0">
            <a:spAutoFit/>
          </a:bodyPr>
          <a:lstStyle/>
          <a:p>
            <a:pPr algn="ctr"/>
            <a:r>
              <a:rPr lang="pt-BR" dirty="0" smtClean="0">
                <a:solidFill>
                  <a:srgbClr val="FFFF00"/>
                </a:solidFill>
                <a:latin typeface="Comic Sans MS" pitchFamily="66" charset="0"/>
              </a:rPr>
              <a:t>Embora </a:t>
            </a:r>
            <a:r>
              <a:rPr lang="pt-BR" dirty="0">
                <a:solidFill>
                  <a:srgbClr val="FFFF00"/>
                </a:solidFill>
                <a:latin typeface="Comic Sans MS" pitchFamily="66" charset="0"/>
              </a:rPr>
              <a:t>já existissem luz e trevas, não havia ainda o sentido de ordenação que hoje conhecemos como dia e noite. O sol, a lua, as estrelas já tinham desde o primeiro dia da criação, sido enviados por Deus para o lugar e a missão que  lhes competiria bilhões de anos mais tarde. Para o Senhor da criação eles só estariam em condições de começar a desempenhar seus papéis, a partir desse quarto dia. Os cientistas denominam o período de tempo que antecedeu a noção de "sinais, estações, dias e anos", como o caos que existia antes que as coisas se ordenassem. No entanto, não sei se podemos dizer que qualquer coisa criada por Deus, possa ser chamada de "caos". Toda essa turbulência, até então, tinha uma razão, um objetivo, um propósito, onde estava a mão do Senhor, o dedo de Deus ordenando o momento certo de se concretizarem as coisas que estavam em múltiplos processos de transformação. Para o "dia e a noite" se ordenarem, segundo Moisés, foi assim: </a:t>
            </a:r>
          </a:p>
          <a:p>
            <a:endParaRPr lang="pt-BR" dirty="0"/>
          </a:p>
        </p:txBody>
      </p:sp>
      <p:pic>
        <p:nvPicPr>
          <p:cNvPr id="7170" name="Picture 2" descr="http://spiritosanto.files.wordpress.com/2011/09/sol-e-lua.jpg?w=7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83" y="980728"/>
            <a:ext cx="3624337"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aixaDeTexto 2"/>
          <p:cNvSpPr txBox="1"/>
          <p:nvPr/>
        </p:nvSpPr>
        <p:spPr>
          <a:xfrm>
            <a:off x="155575" y="4869160"/>
            <a:ext cx="3624337" cy="2031325"/>
          </a:xfrm>
          <a:prstGeom prst="rect">
            <a:avLst/>
          </a:prstGeom>
          <a:noFill/>
        </p:spPr>
        <p:txBody>
          <a:bodyPr wrap="square" rtlCol="0">
            <a:spAutoFit/>
          </a:bodyPr>
          <a:lstStyle/>
          <a:p>
            <a:pPr algn="ctr"/>
            <a:r>
              <a:rPr lang="pt-BR" i="1" dirty="0">
                <a:latin typeface="Comic Sans MS" pitchFamily="66" charset="0"/>
              </a:rPr>
              <a:t>"E disse Deus: Haja luminares no firmamento do céu</a:t>
            </a:r>
            <a:r>
              <a:rPr lang="pt-BR" i="1" dirty="0" smtClean="0">
                <a:latin typeface="Comic Sans MS" pitchFamily="66" charset="0"/>
              </a:rPr>
              <a:t>, para </a:t>
            </a:r>
            <a:r>
              <a:rPr lang="pt-BR" i="1" dirty="0">
                <a:latin typeface="Comic Sans MS" pitchFamily="66" charset="0"/>
              </a:rPr>
              <a:t>fazerem separação entre o dia e a noite. E assim foi</a:t>
            </a:r>
            <a:r>
              <a:rPr lang="pt-BR" i="1" dirty="0" smtClean="0">
                <a:latin typeface="Comic Sans MS" pitchFamily="66" charset="0"/>
              </a:rPr>
              <a:t>... O </a:t>
            </a:r>
            <a:r>
              <a:rPr lang="pt-BR" i="1" dirty="0">
                <a:latin typeface="Comic Sans MS" pitchFamily="66" charset="0"/>
              </a:rPr>
              <a:t>luminar maior para governar o dia, e o </a:t>
            </a:r>
            <a:r>
              <a:rPr lang="pt-BR" i="1" dirty="0" smtClean="0">
                <a:latin typeface="Comic Sans MS" pitchFamily="66" charset="0"/>
              </a:rPr>
              <a:t>luminar menor </a:t>
            </a:r>
            <a:r>
              <a:rPr lang="pt-BR" i="1" dirty="0">
                <a:latin typeface="Comic Sans MS" pitchFamily="66" charset="0"/>
              </a:rPr>
              <a:t>para governar a noite." </a:t>
            </a:r>
            <a:r>
              <a:rPr lang="pt-BR" dirty="0" err="1">
                <a:latin typeface="Comic Sans MS" pitchFamily="66" charset="0"/>
              </a:rPr>
              <a:t>Gn</a:t>
            </a:r>
            <a:r>
              <a:rPr lang="pt-BR" dirty="0">
                <a:latin typeface="Comic Sans MS" pitchFamily="66" charset="0"/>
              </a:rPr>
              <a:t> </a:t>
            </a:r>
            <a:r>
              <a:rPr lang="pt-BR" dirty="0" smtClean="0">
                <a:latin typeface="Comic Sans MS" pitchFamily="66" charset="0"/>
              </a:rPr>
              <a:t>1.14-19</a:t>
            </a:r>
            <a:endParaRPr lang="pt-BR" dirty="0"/>
          </a:p>
        </p:txBody>
      </p:sp>
      <p:sp>
        <p:nvSpPr>
          <p:cNvPr id="4" name="CaixaDeTexto 3"/>
          <p:cNvSpPr txBox="1"/>
          <p:nvPr/>
        </p:nvSpPr>
        <p:spPr>
          <a:xfrm>
            <a:off x="155574" y="188640"/>
            <a:ext cx="3768353" cy="769441"/>
          </a:xfrm>
          <a:prstGeom prst="rect">
            <a:avLst/>
          </a:prstGeom>
          <a:noFill/>
        </p:spPr>
        <p:txBody>
          <a:bodyPr wrap="square" rtlCol="0">
            <a:spAutoFit/>
          </a:bodyPr>
          <a:lstStyle/>
          <a:p>
            <a:pPr algn="ctr"/>
            <a:r>
              <a:rPr lang="pt-BR" sz="2400" b="1" dirty="0" smtClean="0">
                <a:solidFill>
                  <a:srgbClr val="FFFF00"/>
                </a:solidFill>
                <a:latin typeface="Comic Sans MS" pitchFamily="66" charset="0"/>
              </a:rPr>
              <a:t>O DIA QUARTO </a:t>
            </a:r>
            <a:r>
              <a:rPr lang="pt-BR" sz="2000" b="1" dirty="0" smtClean="0">
                <a:solidFill>
                  <a:srgbClr val="FFFF00"/>
                </a:solidFill>
                <a:latin typeface="Comic Sans MS" pitchFamily="66" charset="0"/>
              </a:rPr>
              <a:t> </a:t>
            </a:r>
          </a:p>
          <a:p>
            <a:pPr algn="ctr"/>
            <a:r>
              <a:rPr lang="pt-BR" sz="2000" b="1" dirty="0" err="1" smtClean="0">
                <a:solidFill>
                  <a:srgbClr val="FFFF00"/>
                </a:solidFill>
                <a:latin typeface="Comic Sans MS" pitchFamily="66" charset="0"/>
              </a:rPr>
              <a:t>Gn</a:t>
            </a:r>
            <a:r>
              <a:rPr lang="pt-BR" sz="2000" b="1" dirty="0" smtClean="0">
                <a:solidFill>
                  <a:srgbClr val="FFFF00"/>
                </a:solidFill>
                <a:latin typeface="Comic Sans MS" pitchFamily="66" charset="0"/>
              </a:rPr>
              <a:t> 1.14-19</a:t>
            </a:r>
            <a:endParaRPr lang="pt-BR" sz="2400" b="1" dirty="0">
              <a:solidFill>
                <a:srgbClr val="FFFF00"/>
              </a:solidFill>
              <a:latin typeface="Comic Sans MS" pitchFamily="66" charset="0"/>
            </a:endParaRPr>
          </a:p>
        </p:txBody>
      </p:sp>
    </p:spTree>
    <p:extLst>
      <p:ext uri="{BB962C8B-B14F-4D97-AF65-F5344CB8AC3E}">
        <p14:creationId xmlns:p14="http://schemas.microsoft.com/office/powerpoint/2010/main" val="97249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2240</Words>
  <Application>Microsoft Office PowerPoint</Application>
  <PresentationFormat>Apresentação na tela (4:3)</PresentationFormat>
  <Paragraphs>71</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Almir Junior</dc:creator>
  <cp:lastModifiedBy>Almir Junior</cp:lastModifiedBy>
  <cp:revision>23</cp:revision>
  <dcterms:created xsi:type="dcterms:W3CDTF">2013-01-02T21:20:10Z</dcterms:created>
  <dcterms:modified xsi:type="dcterms:W3CDTF">2013-03-28T14:20:07Z</dcterms:modified>
</cp:coreProperties>
</file>